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45"/>
  </p:notesMasterIdLst>
  <p:sldIdLst>
    <p:sldId id="256" r:id="rId2"/>
    <p:sldId id="261" r:id="rId3"/>
    <p:sldId id="320" r:id="rId4"/>
    <p:sldId id="264" r:id="rId5"/>
    <p:sldId id="321" r:id="rId6"/>
    <p:sldId id="292" r:id="rId7"/>
    <p:sldId id="306" r:id="rId8"/>
    <p:sldId id="265" r:id="rId9"/>
    <p:sldId id="338" r:id="rId10"/>
    <p:sldId id="322" r:id="rId11"/>
    <p:sldId id="339" r:id="rId12"/>
    <p:sldId id="307" r:id="rId13"/>
    <p:sldId id="340" r:id="rId14"/>
    <p:sldId id="323" r:id="rId15"/>
    <p:sldId id="341" r:id="rId16"/>
    <p:sldId id="342" r:id="rId17"/>
    <p:sldId id="343" r:id="rId18"/>
    <p:sldId id="308" r:id="rId19"/>
    <p:sldId id="309" r:id="rId20"/>
    <p:sldId id="311" r:id="rId21"/>
    <p:sldId id="310" r:id="rId22"/>
    <p:sldId id="344" r:id="rId23"/>
    <p:sldId id="336" r:id="rId24"/>
    <p:sldId id="345" r:id="rId25"/>
    <p:sldId id="294" r:id="rId26"/>
    <p:sldId id="346" r:id="rId27"/>
    <p:sldId id="324" r:id="rId28"/>
    <p:sldId id="347" r:id="rId29"/>
    <p:sldId id="326" r:id="rId30"/>
    <p:sldId id="348" r:id="rId31"/>
    <p:sldId id="327" r:id="rId32"/>
    <p:sldId id="329" r:id="rId33"/>
    <p:sldId id="330" r:id="rId34"/>
    <p:sldId id="349" r:id="rId35"/>
    <p:sldId id="331" r:id="rId36"/>
    <p:sldId id="332" r:id="rId37"/>
    <p:sldId id="333" r:id="rId38"/>
    <p:sldId id="337" r:id="rId39"/>
    <p:sldId id="350" r:id="rId40"/>
    <p:sldId id="351" r:id="rId41"/>
    <p:sldId id="291" r:id="rId42"/>
    <p:sldId id="352" r:id="rId43"/>
    <p:sldId id="260" r:id="rId44"/>
  </p:sldIdLst>
  <p:sldSz cx="9144000" cy="6858000" type="screen4x3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E0F8"/>
    <a:srgbClr val="FFF7FC"/>
    <a:srgbClr val="EBBAF0"/>
    <a:srgbClr val="D5AC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45" d="100"/>
          <a:sy n="45" d="100"/>
        </p:scale>
        <p:origin x="-462" y="-10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7263454435775"/>
          <c:y val="6.8138637410630698E-2"/>
          <c:w val="0.61861102362204701"/>
          <c:h val="0.7659264155486860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</c:dPt>
          <c:dPt>
            <c:idx val="1"/>
            <c:bubble3D val="0"/>
          </c:dPt>
          <c:dPt>
            <c:idx val="2"/>
            <c:bubble3D val="0"/>
          </c:dPt>
          <c:cat>
            <c:strRef>
              <c:f>Sheet1!$A$2:$A$4</c:f>
              <c:strCache>
                <c:ptCount val="3"/>
                <c:pt idx="0">
                  <c:v>掌握知识</c:v>
                </c:pt>
                <c:pt idx="1">
                  <c:v>理解知识</c:v>
                </c:pt>
                <c:pt idx="2">
                  <c:v>了解知识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3.3333333330000001</c:v>
                </c:pt>
                <c:pt idx="1">
                  <c:v>3.3333333330000001</c:v>
                </c:pt>
                <c:pt idx="2">
                  <c:v>3.3333333330000001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1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51CB6-B1E1-4D18-AC1B-B9F89CB36E05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D8174-1906-437C-B9B4-8430A381E2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92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fld id="{A3DF5170-8A0D-43AE-A108-EB1D46CE06DD}" type="slidenum">
              <a:rPr lang="zh-CN" altLang="en-US"/>
              <a:pPr eaLnBrk="1" hangingPunct="1">
                <a:buFontTx/>
                <a:buNone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1676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8397-7984-4816-A3BC-987D45041CB5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C423-1280-4737-888E-126E3DA98E0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" y="-1"/>
            <a:ext cx="914078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8397-7984-4816-A3BC-987D45041CB5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C423-1280-4737-888E-126E3DA98E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1"/>
          <p:cNvSpPr>
            <a:spLocks noChangeArrowheads="1"/>
          </p:cNvSpPr>
          <p:nvPr userDrawn="1"/>
        </p:nvSpPr>
        <p:spPr bwMode="auto">
          <a:xfrm>
            <a:off x="691076" y="221355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✎ </a:t>
            </a:r>
            <a:endParaRPr lang="zh-CN" altLang="en-US" sz="360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8397-7984-4816-A3BC-987D45041CB5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C423-1280-4737-888E-126E3DA98E05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 userDrawn="1"/>
        </p:nvSpPr>
        <p:spPr bwMode="auto">
          <a:xfrm>
            <a:off x="691076" y="221355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✎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6341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2" y="0"/>
            <a:ext cx="9146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47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8397-7984-4816-A3BC-987D45041CB5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C423-1280-4737-888E-126E3DA98E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57350" y="154546"/>
            <a:ext cx="4716082" cy="776289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矩形 1"/>
          <p:cNvSpPr>
            <a:spLocks noChangeArrowheads="1"/>
          </p:cNvSpPr>
          <p:nvPr userDrawn="1"/>
        </p:nvSpPr>
        <p:spPr bwMode="auto">
          <a:xfrm>
            <a:off x="691076" y="221355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✎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5551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8397-7984-4816-A3BC-987D45041CB5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C423-1280-4737-888E-126E3DA98E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657350" y="154546"/>
            <a:ext cx="4716082" cy="776289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9" name="矩形 1"/>
          <p:cNvSpPr>
            <a:spLocks noChangeArrowheads="1"/>
          </p:cNvSpPr>
          <p:nvPr userDrawn="1"/>
        </p:nvSpPr>
        <p:spPr bwMode="auto">
          <a:xfrm>
            <a:off x="691076" y="221355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✎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33745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8397-7984-4816-A3BC-987D45041CB5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C423-1280-4737-888E-126E3DA98E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7350" y="154546"/>
            <a:ext cx="4716082" cy="776289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矩形 1"/>
          <p:cNvSpPr>
            <a:spLocks noChangeArrowheads="1"/>
          </p:cNvSpPr>
          <p:nvPr userDrawn="1"/>
        </p:nvSpPr>
        <p:spPr bwMode="auto">
          <a:xfrm>
            <a:off x="691076" y="221355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✎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8499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8397-7984-4816-A3BC-987D45041CB5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C423-1280-4737-888E-126E3DA98E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57350" y="154546"/>
            <a:ext cx="4716082" cy="776289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矩形 1"/>
          <p:cNvSpPr>
            <a:spLocks noChangeArrowheads="1"/>
          </p:cNvSpPr>
          <p:nvPr userDrawn="1"/>
        </p:nvSpPr>
        <p:spPr bwMode="auto">
          <a:xfrm>
            <a:off x="691076" y="221355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✎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94740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8397-7984-4816-A3BC-987D45041CB5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C423-1280-4737-888E-126E3DA98E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8" name="矩形 1"/>
          <p:cNvSpPr>
            <a:spLocks noChangeArrowheads="1"/>
          </p:cNvSpPr>
          <p:nvPr userDrawn="1"/>
        </p:nvSpPr>
        <p:spPr bwMode="auto">
          <a:xfrm>
            <a:off x="691076" y="221355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✎ 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8397-7984-4816-A3BC-987D45041CB5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C423-1280-4737-888E-126E3DA98E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8397-7984-4816-A3BC-987D45041CB5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C423-1280-4737-888E-126E3DA98E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8" name="矩形 1"/>
          <p:cNvSpPr>
            <a:spLocks noChangeArrowheads="1"/>
          </p:cNvSpPr>
          <p:nvPr userDrawn="1"/>
        </p:nvSpPr>
        <p:spPr bwMode="auto">
          <a:xfrm>
            <a:off x="691076" y="221355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✎ </a:t>
            </a:r>
            <a:endParaRPr lang="zh-CN" altLang="en-US" sz="36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8397-7984-4816-A3BC-987D45041CB5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C423-1280-4737-888E-126E3DA98E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1"/>
          <p:cNvSpPr>
            <a:spLocks noChangeArrowheads="1"/>
          </p:cNvSpPr>
          <p:nvPr userDrawn="1"/>
        </p:nvSpPr>
        <p:spPr bwMode="auto">
          <a:xfrm>
            <a:off x="691076" y="221355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✎ </a:t>
            </a:r>
            <a:endParaRPr lang="zh-CN" altLang="en-US" sz="360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8397-7984-4816-A3BC-987D45041CB5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C423-1280-4737-888E-126E3DA98E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1"/>
          <p:cNvSpPr>
            <a:spLocks noChangeArrowheads="1"/>
          </p:cNvSpPr>
          <p:nvPr userDrawn="1"/>
        </p:nvSpPr>
        <p:spPr bwMode="auto">
          <a:xfrm>
            <a:off x="691076" y="221355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✎ </a:t>
            </a:r>
            <a:endParaRPr lang="zh-CN" altLang="en-US" sz="360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8397-7984-4816-A3BC-987D45041CB5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C423-1280-4737-888E-126E3DA98E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8397-7984-4816-A3BC-987D45041CB5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C423-1280-4737-888E-126E3DA98E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8397-7984-4816-A3BC-987D45041CB5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C423-1280-4737-888E-126E3DA98E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8AA88397-7984-4816-A3BC-987D45041CB5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564C423-1280-4737-888E-126E3DA98E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662" r:id="rId14"/>
    <p:sldLayoutId id="2147483664" r:id="rId15"/>
    <p:sldLayoutId id="2147483665" r:id="rId16"/>
    <p:sldLayoutId id="2147483670" r:id="rId1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5" Type="http://schemas.openxmlformats.org/officeDocument/2006/relationships/image" Target="../media/image50.jpeg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696582" y="2601299"/>
            <a:ext cx="5860899" cy="12618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第</a:t>
            </a:r>
            <a:r>
              <a:rPr lang="en-US" altLang="zh-CN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8</a:t>
            </a: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章  综合</a:t>
            </a:r>
            <a:r>
              <a:rPr lang="zh-CN" altLang="en-US" sz="3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</a:t>
            </a:r>
            <a:r>
              <a:rPr lang="en-US" altLang="zh-CN" sz="3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—</a:t>
            </a:r>
            <a:r>
              <a:rPr lang="zh-CN" altLang="en-US" sz="3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黑马财富</a:t>
            </a:r>
            <a:endParaRPr lang="zh-CN" altLang="zh-CN" sz="36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70" y="5304931"/>
            <a:ext cx="1028044" cy="1285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4500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 bwMode="auto">
          <a:xfrm>
            <a:off x="683760" y="2150893"/>
            <a:ext cx="7711522" cy="4078458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矩形 5"/>
          <p:cNvSpPr>
            <a:spLocks noChangeArrowheads="1"/>
          </p:cNvSpPr>
          <p:nvPr/>
        </p:nvSpPr>
        <p:spPr bwMode="auto">
          <a:xfrm>
            <a:off x="712335" y="2150892"/>
            <a:ext cx="7711522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一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个项目或是产品从开始到上线都要遵循开发流程，才能够按部就班的完成。通常情况下，一个项目或产品的开发流程具体如下所示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0">
              <a:lnSpc>
                <a:spcPct val="150000"/>
              </a:lnSpc>
            </a:pP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产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品创</a:t>
            </a: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意</a:t>
            </a:r>
            <a:endParaRPr lang="en-US" altLang="zh-CN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结合公司发展方向及战略目标，提出产品创意。简而言之，我们要做一个什么产品，为什么要做这个产品。</a:t>
            </a:r>
          </a:p>
          <a:p>
            <a:pPr lvl="0">
              <a:lnSpc>
                <a:spcPct val="150000"/>
              </a:lnSpc>
            </a:pP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产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品原型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产品原型的设计包括功能、页面、最重要的是用户体验。该工作通常由产品经理完成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0388" y="1228335"/>
            <a:ext cx="23871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项目开发流程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sp>
        <p:nvSpPr>
          <p:cNvPr id="7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项目简介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35" y="3660301"/>
            <a:ext cx="402381" cy="320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19" y="4887750"/>
            <a:ext cx="362897" cy="324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9612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 bwMode="auto">
          <a:xfrm>
            <a:off x="740910" y="2150892"/>
            <a:ext cx="7612515" cy="3840333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矩形 5"/>
          <p:cNvSpPr>
            <a:spLocks noChangeArrowheads="1"/>
          </p:cNvSpPr>
          <p:nvPr/>
        </p:nvSpPr>
        <p:spPr bwMode="auto">
          <a:xfrm>
            <a:off x="855210" y="2322342"/>
            <a:ext cx="742201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美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工设计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美工根据产品经理提供的原型图实现符合原型与审美的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psd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图。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前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端实现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前端工程师拿到美工设计好的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psd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图，负责具体的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html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css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静态页面的实现，实现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JavaScript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动态特效、动态数据的绑定和交互。</a:t>
            </a:r>
          </a:p>
          <a:p>
            <a:pPr lvl="0">
              <a:lnSpc>
                <a:spcPct val="150000"/>
              </a:lnSpc>
            </a:pP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后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端实现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实现数据处理、业务逻辑代码。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测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试、试运行、</a:t>
            </a: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上线</a:t>
            </a:r>
            <a:endParaRPr lang="zh-CN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0388" y="1228335"/>
            <a:ext cx="23871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项目开发流程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sp>
        <p:nvSpPr>
          <p:cNvPr id="7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项目简介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49" y="2451675"/>
            <a:ext cx="365897" cy="324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28" y="3286698"/>
            <a:ext cx="311218" cy="291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6" y="4524641"/>
            <a:ext cx="325890" cy="293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80" y="5349331"/>
            <a:ext cx="305401" cy="29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3974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 bwMode="auto">
          <a:xfrm>
            <a:off x="381000" y="1962150"/>
            <a:ext cx="8343900" cy="4400550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矩形 5"/>
          <p:cNvSpPr>
            <a:spLocks noChangeArrowheads="1"/>
          </p:cNvSpPr>
          <p:nvPr/>
        </p:nvSpPr>
        <p:spPr bwMode="auto">
          <a:xfrm>
            <a:off x="499028" y="2198047"/>
            <a:ext cx="7923519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zh-CN"/>
          </a:p>
        </p:txBody>
      </p:sp>
      <p:sp>
        <p:nvSpPr>
          <p:cNvPr id="10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项目简介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0388" y="1228335"/>
            <a:ext cx="3315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项目</a:t>
            </a:r>
            <a:r>
              <a:rPr lang="zh-CN" altLang="en-US" sz="2400" b="1" dirty="0">
                <a:solidFill>
                  <a:srgbClr val="0567A2"/>
                </a:solidFill>
              </a:rPr>
              <a:t>目录和文件结构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pic>
        <p:nvPicPr>
          <p:cNvPr id="5122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7" y="2621004"/>
            <a:ext cx="2122487" cy="32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5"/>
          <p:cNvSpPr>
            <a:spLocks noChangeArrowheads="1"/>
          </p:cNvSpPr>
          <p:nvPr/>
        </p:nvSpPr>
        <p:spPr bwMode="auto">
          <a:xfrm>
            <a:off x="2863847" y="1969917"/>
            <a:ext cx="5851528" cy="4442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1600" dirty="0" smtClean="0"/>
              <a:t>（</a:t>
            </a:r>
            <a:r>
              <a:rPr lang="en-US" altLang="zh-CN" sz="1600" dirty="0"/>
              <a:t>1</a:t>
            </a:r>
            <a:r>
              <a:rPr lang="zh-CN" altLang="zh-CN" sz="1600" dirty="0"/>
              <a:t>）</a:t>
            </a:r>
            <a:r>
              <a:rPr lang="en-US" altLang="zh-CN" sz="1600" b="1" dirty="0"/>
              <a:t>itheima</a:t>
            </a:r>
            <a:r>
              <a:rPr lang="zh-CN" altLang="zh-CN" sz="1600" b="1" dirty="0"/>
              <a:t>：</a:t>
            </a:r>
            <a:r>
              <a:rPr lang="en-US" altLang="zh-CN" sz="1600" dirty="0"/>
              <a:t>itheima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作为顶级目录名称，也是项目的名称，在该目录下有四个目录分别为</a:t>
            </a:r>
            <a:r>
              <a:rPr lang="en-US" altLang="zh-CN" sz="1600" dirty="0"/>
              <a:t>css</a:t>
            </a:r>
            <a:r>
              <a:rPr lang="zh-CN" altLang="zh-CN" sz="1600" dirty="0"/>
              <a:t>、</a:t>
            </a:r>
            <a:r>
              <a:rPr lang="en-US" altLang="zh-CN" sz="1600" dirty="0"/>
              <a:t>fonts</a:t>
            </a:r>
            <a:r>
              <a:rPr lang="zh-CN" altLang="zh-CN" sz="1600" dirty="0"/>
              <a:t>、</a:t>
            </a:r>
            <a:r>
              <a:rPr lang="en-US" altLang="zh-CN" sz="1600" dirty="0"/>
              <a:t>images</a:t>
            </a:r>
            <a:r>
              <a:rPr lang="zh-CN" altLang="zh-CN" sz="1600" dirty="0"/>
              <a:t>和</a:t>
            </a:r>
            <a:r>
              <a:rPr lang="en-US" altLang="zh-CN" sz="1600" dirty="0"/>
              <a:t>js</a:t>
            </a:r>
            <a:r>
              <a:rPr lang="zh-CN" altLang="zh-CN" sz="1600" dirty="0"/>
              <a:t>，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以及该项目的站的入口</a:t>
            </a:r>
            <a:r>
              <a:rPr lang="en-US" altLang="zh-CN" sz="1600" dirty="0"/>
              <a:t>index.html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文件</a:t>
            </a:r>
            <a:r>
              <a:rPr lang="zh-CN" altLang="zh-CN" sz="16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1600" dirty="0"/>
              <a:t>（</a:t>
            </a:r>
            <a:r>
              <a:rPr lang="en-US" altLang="zh-CN" sz="1600" dirty="0"/>
              <a:t>2</a:t>
            </a:r>
            <a:r>
              <a:rPr lang="zh-CN" altLang="zh-CN" sz="1600" dirty="0"/>
              <a:t>）</a:t>
            </a:r>
            <a:r>
              <a:rPr lang="en-US" altLang="zh-CN" sz="1600" b="1" dirty="0"/>
              <a:t>css:</a:t>
            </a:r>
            <a:r>
              <a:rPr lang="en-US" altLang="zh-CN" sz="1600" dirty="0"/>
              <a:t> css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文件目录，在该目录下有一个文件</a:t>
            </a:r>
            <a:r>
              <a:rPr lang="en-US" altLang="zh-CN" sz="1600" dirty="0"/>
              <a:t>index.css</a:t>
            </a:r>
            <a:r>
              <a:rPr lang="zh-CN" altLang="zh-CN" sz="1600" dirty="0"/>
              <a:t>，</a:t>
            </a:r>
            <a:r>
              <a:rPr lang="en-US" altLang="zh-CN" sz="1600" dirty="0"/>
              <a:t>index.css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用于添加自定义的样式代码</a:t>
            </a:r>
            <a:r>
              <a:rPr lang="zh-CN" altLang="zh-CN" sz="16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1600" dirty="0"/>
              <a:t>（</a:t>
            </a:r>
            <a:r>
              <a:rPr lang="en-US" altLang="zh-CN" sz="1600" dirty="0"/>
              <a:t>3</a:t>
            </a:r>
            <a:r>
              <a:rPr lang="zh-CN" altLang="zh-CN" sz="1600" dirty="0"/>
              <a:t>）</a:t>
            </a:r>
            <a:r>
              <a:rPr lang="en-US" altLang="zh-CN" sz="1600" b="1" dirty="0"/>
              <a:t>fonts: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字体文件目录，用于存放项目的引用的字体文件。</a:t>
            </a:r>
          </a:p>
          <a:p>
            <a:pPr>
              <a:lnSpc>
                <a:spcPct val="150000"/>
              </a:lnSpc>
            </a:pPr>
            <a:r>
              <a:rPr lang="zh-CN" altLang="zh-CN" sz="1600" dirty="0"/>
              <a:t>（</a:t>
            </a:r>
            <a:r>
              <a:rPr lang="en-US" altLang="zh-CN" sz="1600" dirty="0"/>
              <a:t>4</a:t>
            </a:r>
            <a:r>
              <a:rPr lang="zh-CN" altLang="zh-CN" sz="1600" dirty="0"/>
              <a:t>）</a:t>
            </a:r>
            <a:r>
              <a:rPr lang="en-US" altLang="zh-CN" sz="1600" b="1" dirty="0"/>
              <a:t>images</a:t>
            </a:r>
            <a:r>
              <a:rPr lang="en-US" altLang="zh-CN" sz="1600" dirty="0"/>
              <a:t>: 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图片文件目录，用于存放项目的引用的图片文件</a:t>
            </a:r>
            <a:r>
              <a:rPr lang="zh-CN" altLang="zh-CN" sz="16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1600" dirty="0"/>
              <a:t>（</a:t>
            </a:r>
            <a:r>
              <a:rPr lang="en-US" altLang="zh-CN" sz="1600" dirty="0"/>
              <a:t>5</a:t>
            </a:r>
            <a:r>
              <a:rPr lang="zh-CN" altLang="zh-CN" sz="1600" dirty="0"/>
              <a:t>）</a:t>
            </a:r>
            <a:r>
              <a:rPr lang="en-US" altLang="zh-CN" sz="1600" b="1" dirty="0"/>
              <a:t>js:</a:t>
            </a:r>
            <a:r>
              <a:rPr lang="en-US" altLang="zh-CN" sz="1600" dirty="0"/>
              <a:t>javaScript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文件目录，该目录下有三个文件分别为</a:t>
            </a:r>
            <a:r>
              <a:rPr lang="en-US" altLang="zh-CN" sz="1600" dirty="0"/>
              <a:t>index.js</a:t>
            </a:r>
            <a:r>
              <a:rPr lang="zh-CN" altLang="zh-CN" sz="1600" dirty="0"/>
              <a:t>、</a:t>
            </a:r>
            <a:r>
              <a:rPr lang="en-US" altLang="zh-CN" sz="1600" dirty="0"/>
              <a:t>index.json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1600" dirty="0"/>
              <a:t>swipe.js</a:t>
            </a:r>
            <a:r>
              <a:rPr lang="zh-CN" altLang="zh-CN" sz="1600" dirty="0"/>
              <a:t>，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三个文件的说明如下所示。</a:t>
            </a:r>
          </a:p>
          <a:p>
            <a:pPr marL="1028700" lvl="1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/>
              <a:t>index.js:</a:t>
            </a:r>
            <a:r>
              <a:rPr lang="zh-CN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用于添加处理轮播图等在不同设备上展示效果相关的</a:t>
            </a:r>
            <a:r>
              <a:rPr lang="en-US" altLang="zh-CN" sz="1400" dirty="0"/>
              <a:t>JavaScript</a:t>
            </a:r>
            <a:r>
              <a:rPr lang="zh-CN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代码</a:t>
            </a:r>
            <a:r>
              <a:rPr lang="zh-CN" altLang="zh-CN" sz="1400" dirty="0"/>
              <a:t>。</a:t>
            </a:r>
          </a:p>
          <a:p>
            <a:pPr marL="1028700" lvl="1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/>
              <a:t>index.json:</a:t>
            </a:r>
            <a:r>
              <a:rPr lang="zh-CN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用于存放动态轮播图需要应用的</a:t>
            </a:r>
            <a:r>
              <a:rPr lang="en-US" altLang="zh-CN" sz="1400" dirty="0"/>
              <a:t>JSON</a:t>
            </a:r>
            <a:r>
              <a:rPr lang="zh-CN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字符串。</a:t>
            </a:r>
          </a:p>
          <a:p>
            <a:pPr marL="1028700" lvl="1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/>
              <a:t>swipe.js:</a:t>
            </a:r>
            <a:r>
              <a:rPr lang="zh-CN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用于处理触摸屏滑动操作的</a:t>
            </a:r>
            <a:r>
              <a:rPr lang="en-US" altLang="zh-CN" sz="1400" dirty="0"/>
              <a:t>JavaScript</a:t>
            </a:r>
            <a:r>
              <a:rPr lang="zh-CN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代码</a:t>
            </a:r>
            <a:r>
              <a:rPr lang="zh-CN" altLang="zh-CN" sz="1400" dirty="0" smtClean="0"/>
              <a:t>。</a:t>
            </a:r>
            <a:endParaRPr lang="zh-CN" altLang="zh-CN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1227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 bwMode="auto">
          <a:xfrm>
            <a:off x="381000" y="1962150"/>
            <a:ext cx="8343900" cy="4474724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矩形 5"/>
          <p:cNvSpPr>
            <a:spLocks noChangeArrowheads="1"/>
          </p:cNvSpPr>
          <p:nvPr/>
        </p:nvSpPr>
        <p:spPr bwMode="auto">
          <a:xfrm>
            <a:off x="499028" y="2198047"/>
            <a:ext cx="7923519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zh-CN"/>
          </a:p>
        </p:txBody>
      </p:sp>
      <p:sp>
        <p:nvSpPr>
          <p:cNvPr id="10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项目简介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0388" y="1228335"/>
            <a:ext cx="3315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项目</a:t>
            </a:r>
            <a:r>
              <a:rPr lang="zh-CN" altLang="en-US" sz="2400" b="1" dirty="0">
                <a:solidFill>
                  <a:srgbClr val="0567A2"/>
                </a:solidFill>
              </a:rPr>
              <a:t>目录和文件结构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pic>
        <p:nvPicPr>
          <p:cNvPr id="5122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7" y="2621004"/>
            <a:ext cx="2122487" cy="32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5"/>
          <p:cNvSpPr>
            <a:spLocks noChangeArrowheads="1"/>
          </p:cNvSpPr>
          <p:nvPr/>
        </p:nvSpPr>
        <p:spPr bwMode="auto">
          <a:xfrm>
            <a:off x="2835272" y="1960392"/>
            <a:ext cx="5851528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1600" dirty="0"/>
              <a:t>（</a:t>
            </a:r>
            <a:r>
              <a:rPr lang="en-US" altLang="zh-CN" sz="1600" dirty="0"/>
              <a:t>6</a:t>
            </a:r>
            <a:r>
              <a:rPr lang="zh-CN" altLang="zh-CN" sz="1600" dirty="0"/>
              <a:t>）</a:t>
            </a:r>
            <a:r>
              <a:rPr lang="en-US" altLang="zh-CN" sz="1600" b="1" dirty="0"/>
              <a:t>lib: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第三方框架目录，用于存放引用第三方</a:t>
            </a:r>
            <a:r>
              <a:rPr lang="en-US" altLang="zh-CN" sz="1600" dirty="0"/>
              <a:t>API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的内容，包括</a:t>
            </a:r>
            <a:r>
              <a:rPr lang="en-US" altLang="zh-CN" sz="1600" dirty="0"/>
              <a:t>bootstrap</a:t>
            </a:r>
            <a:r>
              <a:rPr lang="zh-CN" altLang="zh-CN" sz="1600" dirty="0"/>
              <a:t>、</a:t>
            </a:r>
            <a:r>
              <a:rPr lang="en-US" altLang="zh-CN" sz="1600" dirty="0"/>
              <a:t>html5shiv</a:t>
            </a:r>
            <a:r>
              <a:rPr lang="zh-CN" altLang="zh-CN" sz="1600" dirty="0"/>
              <a:t>、</a:t>
            </a:r>
            <a:r>
              <a:rPr lang="en-US" altLang="zh-CN" sz="1600" dirty="0"/>
              <a:t>jquery</a:t>
            </a:r>
            <a:r>
              <a:rPr lang="zh-CN" altLang="zh-CN" sz="1600" dirty="0"/>
              <a:t>、</a:t>
            </a:r>
            <a:r>
              <a:rPr lang="en-US" altLang="zh-CN" sz="1600" dirty="0"/>
              <a:t>respond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1600" dirty="0"/>
              <a:t>underscore</a:t>
            </a:r>
            <a:r>
              <a:rPr lang="zh-CN" altLang="zh-CN" sz="16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1600" dirty="0"/>
              <a:t>（</a:t>
            </a:r>
            <a:r>
              <a:rPr lang="en-US" altLang="zh-CN" sz="1600" dirty="0"/>
              <a:t>7</a:t>
            </a:r>
            <a:r>
              <a:rPr lang="zh-CN" altLang="zh-CN" sz="1600" dirty="0"/>
              <a:t>）</a:t>
            </a:r>
            <a:r>
              <a:rPr lang="en-US" altLang="zh-CN" sz="1600" b="1" dirty="0"/>
              <a:t>bootstrap: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该目录下是引用的响应式开发框架</a:t>
            </a:r>
            <a:r>
              <a:rPr lang="en-US" altLang="zh-CN" sz="1600" dirty="0"/>
              <a:t>Bootstrap API</a:t>
            </a:r>
            <a:r>
              <a:rPr lang="zh-CN" altLang="zh-CN" sz="16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1600" dirty="0"/>
              <a:t>（</a:t>
            </a:r>
            <a:r>
              <a:rPr lang="en-US" altLang="zh-CN" sz="1600" dirty="0"/>
              <a:t>8</a:t>
            </a:r>
            <a:r>
              <a:rPr lang="zh-CN" altLang="zh-CN" sz="1600" dirty="0"/>
              <a:t>）</a:t>
            </a:r>
            <a:r>
              <a:rPr lang="en-US" altLang="zh-CN" sz="1600" b="1" dirty="0"/>
              <a:t>html5shiv: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该目录下包含文件</a:t>
            </a:r>
            <a:r>
              <a:rPr lang="en-US" altLang="zh-CN" sz="1600" dirty="0"/>
              <a:t>html5shiv.min.js</a:t>
            </a:r>
            <a:r>
              <a:rPr lang="zh-CN" altLang="zh-CN" sz="1600" dirty="0"/>
              <a:t>，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通常在某个浏览器不支持</a:t>
            </a:r>
            <a:r>
              <a:rPr lang="en-US" altLang="zh-CN" sz="1600" dirty="0"/>
              <a:t>HTML5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标签时使用</a:t>
            </a:r>
            <a:r>
              <a:rPr lang="zh-CN" altLang="zh-CN" sz="16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1600" dirty="0"/>
              <a:t>（</a:t>
            </a:r>
            <a:r>
              <a:rPr lang="en-US" altLang="zh-CN" sz="1600" dirty="0"/>
              <a:t>9</a:t>
            </a:r>
            <a:r>
              <a:rPr lang="zh-CN" altLang="zh-CN" sz="1600" dirty="0"/>
              <a:t>）</a:t>
            </a:r>
            <a:r>
              <a:rPr lang="en-US" altLang="zh-CN" sz="1600" b="1" dirty="0"/>
              <a:t>jquery</a:t>
            </a:r>
            <a:r>
              <a:rPr lang="zh-CN" altLang="zh-CN" sz="1600" b="1" dirty="0"/>
              <a:t>：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用于存放</a:t>
            </a:r>
            <a:r>
              <a:rPr lang="en-US" altLang="zh-CN" sz="1600" dirty="0"/>
              <a:t>jQuery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框架</a:t>
            </a:r>
            <a:r>
              <a:rPr lang="en-US" altLang="zh-CN" sz="1600" dirty="0"/>
              <a:t>API</a:t>
            </a:r>
            <a:r>
              <a:rPr lang="zh-CN" altLang="zh-CN" sz="1600" dirty="0"/>
              <a:t>，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这里引入</a:t>
            </a:r>
            <a:r>
              <a:rPr lang="en-US" altLang="zh-CN" sz="1600" dirty="0"/>
              <a:t>jQuery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是由于</a:t>
            </a:r>
            <a:r>
              <a:rPr lang="en-US" altLang="zh-CN" sz="1600" dirty="0"/>
              <a:t>Bootstrap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依赖</a:t>
            </a:r>
            <a:r>
              <a:rPr lang="en-US" altLang="zh-CN" sz="1600" dirty="0"/>
              <a:t>jQuery</a:t>
            </a:r>
            <a:r>
              <a:rPr lang="zh-CN" altLang="zh-CN" sz="16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1600" dirty="0"/>
              <a:t>（</a:t>
            </a:r>
            <a:r>
              <a:rPr lang="en-US" altLang="zh-CN" sz="1600" dirty="0"/>
              <a:t>10</a:t>
            </a:r>
            <a:r>
              <a:rPr lang="zh-CN" altLang="zh-CN" sz="1600" dirty="0"/>
              <a:t>）</a:t>
            </a:r>
            <a:r>
              <a:rPr lang="en-US" altLang="zh-CN" sz="1600" b="1" dirty="0"/>
              <a:t>respond: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该目录下包含</a:t>
            </a:r>
            <a:r>
              <a:rPr lang="en-US" altLang="zh-CN" sz="1600" dirty="0"/>
              <a:t>respond.js</a:t>
            </a:r>
            <a:r>
              <a:rPr lang="zh-CN" altLang="zh-CN" sz="1600" dirty="0"/>
              <a:t>，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通常在某个浏览器不支持媒体查询时使用。</a:t>
            </a:r>
          </a:p>
          <a:p>
            <a:pPr>
              <a:lnSpc>
                <a:spcPct val="150000"/>
              </a:lnSpc>
            </a:pPr>
            <a:r>
              <a:rPr lang="zh-CN" altLang="zh-CN" sz="1600" dirty="0"/>
              <a:t>（</a:t>
            </a:r>
            <a:r>
              <a:rPr lang="en-US" altLang="zh-CN" sz="1600" dirty="0"/>
              <a:t>11</a:t>
            </a:r>
            <a:r>
              <a:rPr lang="zh-CN" altLang="zh-CN" sz="1600" dirty="0"/>
              <a:t>）</a:t>
            </a:r>
            <a:r>
              <a:rPr lang="en-US" altLang="zh-CN" sz="1600" b="1" dirty="0"/>
              <a:t>underscore: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该目录下包括引入的模板引擎</a:t>
            </a:r>
            <a:r>
              <a:rPr lang="en-US" altLang="zh-CN" sz="1600" dirty="0"/>
              <a:t>API underscore-min.js</a:t>
            </a:r>
            <a:r>
              <a:rPr lang="zh-CN" altLang="zh-CN" sz="1600" dirty="0"/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3420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79" y="3337560"/>
            <a:ext cx="6574619" cy="2253614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 bwMode="auto">
          <a:xfrm>
            <a:off x="573568" y="2343151"/>
            <a:ext cx="7960831" cy="3248024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矩形 5"/>
          <p:cNvSpPr>
            <a:spLocks noChangeArrowheads="1"/>
          </p:cNvSpPr>
          <p:nvPr/>
        </p:nvSpPr>
        <p:spPr bwMode="auto">
          <a:xfrm>
            <a:off x="499028" y="2350447"/>
            <a:ext cx="7923519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zh-CN"/>
          </a:p>
        </p:txBody>
      </p:sp>
      <p:sp>
        <p:nvSpPr>
          <p:cNvPr id="6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24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24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1-index.html</a:t>
            </a:r>
            <a:r>
              <a:rPr lang="zh-CN" altLang="en-US" sz="24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页面结构搭建</a:t>
            </a:r>
            <a:endParaRPr lang="zh-CN" altLang="zh-CN" sz="24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0388" y="1228335"/>
            <a:ext cx="17684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任务描述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803" y="3375660"/>
            <a:ext cx="373575" cy="454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92082" y="3337560"/>
            <a:ext cx="24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3">
                    <a:lumMod val="75000"/>
                  </a:schemeClr>
                </a:solidFill>
              </a:rPr>
              <a:t>1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4380">
            <a:off x="1492415" y="3798094"/>
            <a:ext cx="373575" cy="454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3512">
            <a:off x="1545554" y="4235447"/>
            <a:ext cx="373575" cy="454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9670">
            <a:off x="1528912" y="4675285"/>
            <a:ext cx="373575" cy="454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513929" y="3782497"/>
            <a:ext cx="27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3">
                    <a:lumMod val="75000"/>
                  </a:schemeClr>
                </a:solidFill>
              </a:rPr>
              <a:t>2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21739" y="4188525"/>
            <a:ext cx="21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3">
                    <a:lumMod val="75000"/>
                  </a:schemeClr>
                </a:solidFill>
              </a:rPr>
              <a:t>3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02504" y="4631268"/>
            <a:ext cx="24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" name="矩形 5"/>
          <p:cNvSpPr>
            <a:spLocks noChangeArrowheads="1"/>
          </p:cNvSpPr>
          <p:nvPr/>
        </p:nvSpPr>
        <p:spPr bwMode="auto">
          <a:xfrm>
            <a:off x="573568" y="2498215"/>
            <a:ext cx="7960830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　　本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项目所有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HTML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代码在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index.html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编写，该页面要求适应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PC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和移动端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 本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任务的目的是完成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index.html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的页面结构搭建，包括以下内容：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  完成视口的配置。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  完成所有第三方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所需的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CSS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文件和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JavaScript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文件的引入。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  完成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自定义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文件和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JavaScript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文件的引入。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  完成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页面中模块的分配（标记每个模块最外层的盒子即可）。</a:t>
            </a:r>
          </a:p>
          <a:p>
            <a:pPr marL="1028700"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1089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 bwMode="auto">
          <a:xfrm>
            <a:off x="573568" y="2019300"/>
            <a:ext cx="7960831" cy="4352925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矩形 5"/>
          <p:cNvSpPr>
            <a:spLocks noChangeArrowheads="1"/>
          </p:cNvSpPr>
          <p:nvPr/>
        </p:nvSpPr>
        <p:spPr bwMode="auto">
          <a:xfrm>
            <a:off x="499028" y="2350447"/>
            <a:ext cx="7923519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zh-CN"/>
          </a:p>
        </p:txBody>
      </p:sp>
      <p:sp>
        <p:nvSpPr>
          <p:cNvPr id="23" name="矩形 5"/>
          <p:cNvSpPr>
            <a:spLocks noChangeArrowheads="1"/>
          </p:cNvSpPr>
          <p:nvPr/>
        </p:nvSpPr>
        <p:spPr bwMode="auto">
          <a:xfrm>
            <a:off x="641904" y="2041015"/>
            <a:ext cx="7701996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本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任务首先需要配置页面的语言环境、字符编码和视口等，然后引入第三方</a:t>
            </a:r>
            <a:r>
              <a:rPr lang="en-US" altLang="zh-CN" dirty="0"/>
              <a:t>API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，需要引入的文件有：</a:t>
            </a:r>
          </a:p>
          <a:p>
            <a:pPr marL="1885950" lvl="3">
              <a:buFont typeface="Arial" panose="020B0604020202020204" pitchFamily="34" charset="0"/>
              <a:buChar char="•"/>
            </a:pPr>
            <a:r>
              <a:rPr lang="en-US" altLang="zh-CN" b="1" dirty="0"/>
              <a:t>bootstrap.css</a:t>
            </a:r>
            <a:endParaRPr lang="zh-CN" altLang="zh-CN" dirty="0"/>
          </a:p>
          <a:p>
            <a:pPr marL="1885950" lvl="3">
              <a:buFont typeface="Arial" panose="020B0604020202020204" pitchFamily="34" charset="0"/>
              <a:buChar char="•"/>
            </a:pPr>
            <a:r>
              <a:rPr lang="en-US" altLang="zh-CN" b="1" dirty="0"/>
              <a:t>html5shiv.min.js</a:t>
            </a:r>
            <a:endParaRPr lang="zh-CN" altLang="zh-CN" dirty="0"/>
          </a:p>
          <a:p>
            <a:pPr marL="1885950" lvl="3">
              <a:buFont typeface="Arial" panose="020B0604020202020204" pitchFamily="34" charset="0"/>
              <a:buChar char="•"/>
            </a:pPr>
            <a:r>
              <a:rPr lang="en-US" altLang="zh-CN" b="1" dirty="0"/>
              <a:t>respond.js</a:t>
            </a:r>
            <a:endParaRPr lang="zh-CN" altLang="zh-CN" dirty="0"/>
          </a:p>
          <a:p>
            <a:pPr marL="1885950" lvl="3">
              <a:buFont typeface="Arial" panose="020B0604020202020204" pitchFamily="34" charset="0"/>
              <a:buChar char="•"/>
            </a:pPr>
            <a:r>
              <a:rPr lang="en-US" altLang="zh-CN" b="1" dirty="0"/>
              <a:t>jquery.min.js</a:t>
            </a:r>
            <a:endParaRPr lang="zh-CN" altLang="zh-CN" dirty="0"/>
          </a:p>
          <a:p>
            <a:pPr marL="1885950" lvl="3">
              <a:buFont typeface="Arial" panose="020B0604020202020204" pitchFamily="34" charset="0"/>
              <a:buChar char="•"/>
            </a:pPr>
            <a:r>
              <a:rPr lang="en-US" altLang="zh-CN" b="1" dirty="0"/>
              <a:t>bootstrap.js</a:t>
            </a:r>
            <a:endParaRPr lang="zh-CN" altLang="zh-CN" dirty="0"/>
          </a:p>
          <a:p>
            <a:pPr marL="1885950" lvl="3">
              <a:buFont typeface="Arial" panose="020B0604020202020204" pitchFamily="34" charset="0"/>
              <a:buChar char="•"/>
            </a:pPr>
            <a:r>
              <a:rPr lang="en-US" altLang="zh-CN" b="1" dirty="0"/>
              <a:t>underscore-min.js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除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第三方</a:t>
            </a:r>
            <a:r>
              <a:rPr lang="en-US" altLang="zh-CN" dirty="0"/>
              <a:t>API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的文件外，还有自定义的</a:t>
            </a:r>
            <a:r>
              <a:rPr lang="en-US" altLang="zh-CN" dirty="0"/>
              <a:t>CSS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文件和</a:t>
            </a:r>
            <a:r>
              <a:rPr lang="en-US" altLang="zh-CN" dirty="0"/>
              <a:t>JavaScript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文件，具体如下：</a:t>
            </a:r>
          </a:p>
          <a:p>
            <a:pPr marL="1885950" lvl="3">
              <a:buFont typeface="Arial" panose="020B0604020202020204" pitchFamily="34" charset="0"/>
              <a:buChar char="•"/>
            </a:pPr>
            <a:r>
              <a:rPr lang="en-US" altLang="zh-CN" b="1" dirty="0"/>
              <a:t>index.css</a:t>
            </a:r>
            <a:endParaRPr lang="zh-CN" altLang="zh-CN" dirty="0"/>
          </a:p>
          <a:p>
            <a:pPr marL="1885950" lvl="3">
              <a:buFont typeface="Arial" panose="020B0604020202020204" pitchFamily="34" charset="0"/>
              <a:buChar char="•"/>
            </a:pPr>
            <a:r>
              <a:rPr lang="en-US" altLang="zh-CN" b="1" dirty="0"/>
              <a:t>index.js</a:t>
            </a:r>
            <a:endParaRPr lang="zh-CN" altLang="zh-CN" dirty="0"/>
          </a:p>
          <a:p>
            <a:pPr marL="1885950" lvl="3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swipe.js</a:t>
            </a:r>
            <a:endParaRPr lang="zh-CN" altLang="zh-CN" dirty="0"/>
          </a:p>
        </p:txBody>
      </p:sp>
      <p:sp>
        <p:nvSpPr>
          <p:cNvPr id="6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24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24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1-index.html</a:t>
            </a:r>
            <a:r>
              <a:rPr lang="zh-CN" altLang="en-US" sz="24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页面结构搭建</a:t>
            </a:r>
            <a:endParaRPr lang="zh-CN" altLang="zh-CN" sz="24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0388" y="1228335"/>
            <a:ext cx="176843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任务分析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6406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 bwMode="auto">
          <a:xfrm>
            <a:off x="599521" y="2228850"/>
            <a:ext cx="7960831" cy="3962400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矩形 5"/>
          <p:cNvSpPr>
            <a:spLocks noChangeArrowheads="1"/>
          </p:cNvSpPr>
          <p:nvPr/>
        </p:nvSpPr>
        <p:spPr bwMode="auto">
          <a:xfrm>
            <a:off x="739140" y="2474272"/>
            <a:ext cx="3616872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页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面基本配置和文件引入工作完成后，开始模块的分配，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index.html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由多个模块组成，在网页中从上到下分别为顶部通栏、导航栏、轮播图、信息模块、预约模块、产品模块、新闻模块和合作伙伴模块，所有模块使用通栏布局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0388" y="1228335"/>
            <a:ext cx="176843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任务分析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sp>
        <p:nvSpPr>
          <p:cNvPr id="10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24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24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1-index.html</a:t>
            </a:r>
            <a:r>
              <a:rPr lang="zh-CN" altLang="en-US" sz="24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页面结构搭建</a:t>
            </a:r>
            <a:endParaRPr lang="zh-CN" altLang="zh-CN" sz="24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图片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641" y="2569189"/>
            <a:ext cx="4160450" cy="327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8501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 bwMode="auto">
          <a:xfrm>
            <a:off x="628650" y="2150088"/>
            <a:ext cx="7793897" cy="3450611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矩形 5"/>
          <p:cNvSpPr>
            <a:spLocks noChangeArrowheads="1"/>
          </p:cNvSpPr>
          <p:nvPr/>
        </p:nvSpPr>
        <p:spPr bwMode="auto">
          <a:xfrm>
            <a:off x="499028" y="1921822"/>
            <a:ext cx="7923519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zh-CN"/>
          </a:p>
        </p:txBody>
      </p:sp>
      <p:sp>
        <p:nvSpPr>
          <p:cNvPr id="9" name="矩形 8"/>
          <p:cNvSpPr/>
          <p:nvPr/>
        </p:nvSpPr>
        <p:spPr>
          <a:xfrm>
            <a:off x="560388" y="1228335"/>
            <a:ext cx="176843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任务分析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79" y="2378357"/>
            <a:ext cx="3857804" cy="3035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5"/>
          <p:cNvSpPr>
            <a:spLocks noChangeArrowheads="1"/>
          </p:cNvSpPr>
          <p:nvPr/>
        </p:nvSpPr>
        <p:spPr bwMode="auto">
          <a:xfrm>
            <a:off x="4525598" y="2347305"/>
            <a:ext cx="3896949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在图中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，标记了每个模块最外层盒子，其中</a:t>
            </a:r>
            <a:r>
              <a:rPr lang="en-US" altLang="zh-CN" sz="1600" dirty="0"/>
              <a:t>div.heima_banner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1600" dirty="0"/>
              <a:t>div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表示</a:t>
            </a:r>
            <a:r>
              <a:rPr lang="en-US" altLang="zh-CN" sz="1600" dirty="0"/>
              <a:t>&lt;div&gt;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标签的</a:t>
            </a:r>
            <a:r>
              <a:rPr lang="en-US" altLang="zh-CN" sz="1600" dirty="0"/>
              <a:t>class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值为</a:t>
            </a:r>
            <a:r>
              <a:rPr lang="en-US" altLang="zh-CN" sz="1600" dirty="0"/>
              <a:t>heima_banner</a:t>
            </a:r>
            <a:r>
              <a:rPr lang="zh-CN" altLang="zh-CN" sz="1600" dirty="0"/>
              <a:t>，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完整的写法是</a:t>
            </a:r>
            <a:r>
              <a:rPr lang="en-US" altLang="zh-CN" sz="1600" dirty="0"/>
              <a:t>&lt;</a:t>
            </a:r>
            <a:r>
              <a:rPr lang="en-US" altLang="zh-CN" sz="1600" dirty="0" smtClean="0"/>
              <a:t>div class</a:t>
            </a:r>
            <a:r>
              <a:rPr lang="en-US" altLang="zh-CN" sz="1600" dirty="0"/>
              <a:t>=</a:t>
            </a:r>
            <a:r>
              <a:rPr lang="zh-CN" altLang="zh-CN" sz="1600" dirty="0"/>
              <a:t>“</a:t>
            </a:r>
            <a:r>
              <a:rPr lang="en-US" altLang="zh-CN" sz="1600" dirty="0"/>
              <a:t>heima_banner</a:t>
            </a:r>
            <a:r>
              <a:rPr lang="zh-CN" altLang="zh-CN" sz="1600" dirty="0"/>
              <a:t>”</a:t>
            </a:r>
            <a:r>
              <a:rPr lang="en-US" altLang="zh-CN" sz="1600" dirty="0"/>
              <a:t>&gt;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，这种描述方式是本书作者为了图形简洁自定义的表达方式，在本书后面的遇到类似的描述以此类推。</a:t>
            </a:r>
          </a:p>
        </p:txBody>
      </p:sp>
      <p:sp>
        <p:nvSpPr>
          <p:cNvPr id="10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24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24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1-index.html</a:t>
            </a:r>
            <a:r>
              <a:rPr lang="zh-CN" altLang="en-US" sz="24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页面结构搭建</a:t>
            </a:r>
            <a:endParaRPr lang="zh-CN" altLang="zh-CN" sz="24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66385" y="5864298"/>
            <a:ext cx="7109348" cy="408623"/>
          </a:xfrm>
          <a:prstGeom prst="roundRect">
            <a:avLst/>
          </a:prstGeom>
          <a:solidFill>
            <a:srgbClr val="0567A2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案例代码（详见教材 任务</a:t>
            </a:r>
            <a:r>
              <a:rPr lang="en-US" altLang="zh-CN" b="1" dirty="0" smtClean="0">
                <a:solidFill>
                  <a:schemeClr val="bg1"/>
                </a:solidFill>
                <a:ea typeface="宋体" pitchFamily="2" charset="-122"/>
              </a:rPr>
              <a:t>1-</a:t>
            </a: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代码实现）</a:t>
            </a:r>
            <a:endParaRPr lang="en-US" altLang="zh-CN" b="1" dirty="0">
              <a:solidFill>
                <a:schemeClr val="bg1"/>
              </a:solidFill>
              <a:ea typeface="宋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3490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599521" y="1798467"/>
            <a:ext cx="7960831" cy="4678533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折角形 2"/>
          <p:cNvSpPr/>
          <p:nvPr/>
        </p:nvSpPr>
        <p:spPr>
          <a:xfrm>
            <a:off x="6515100" y="4914900"/>
            <a:ext cx="1838325" cy="1485900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2-</a:t>
            </a:r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顶部通栏模块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0388" y="1056885"/>
            <a:ext cx="17684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任务描述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sp>
        <p:nvSpPr>
          <p:cNvPr id="10" name="矩形 5"/>
          <p:cNvSpPr>
            <a:spLocks noChangeArrowheads="1"/>
          </p:cNvSpPr>
          <p:nvPr/>
        </p:nvSpPr>
        <p:spPr bwMode="auto">
          <a:xfrm>
            <a:off x="670560" y="1817047"/>
            <a:ext cx="788979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黑马财富”的第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个任务是完成顶部通栏模块，该项目的顶部通栏模块在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PC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端的页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面  效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果如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图所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示。</a:t>
            </a:r>
            <a:endParaRPr lang="zh-CN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17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28913"/>
            <a:ext cx="7248525" cy="103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5"/>
          <p:cNvSpPr>
            <a:spLocks noChangeArrowheads="1"/>
          </p:cNvSpPr>
          <p:nvPr/>
        </p:nvSpPr>
        <p:spPr bwMode="auto">
          <a:xfrm>
            <a:off x="784860" y="3950647"/>
            <a:ext cx="778501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当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鼠标悬停到“手机黑马财富”上时，会显示一个二维码，鼠标移开时二维码消失，这里假设该二维码用于下载“黑马财富”对应的手机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，页面效果如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图所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示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48" y="4914900"/>
            <a:ext cx="54959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5"/>
          <p:cNvSpPr>
            <a:spLocks noChangeArrowheads="1"/>
          </p:cNvSpPr>
          <p:nvPr/>
        </p:nvSpPr>
        <p:spPr bwMode="auto">
          <a:xfrm>
            <a:off x="6661150" y="4998134"/>
            <a:ext cx="165417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zh-CN" sz="16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在</a:t>
            </a:r>
            <a:r>
              <a:rPr lang="zh-CN" altLang="zh-CN" sz="16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移动端访问该页面时，隐藏整个顶部通栏</a:t>
            </a:r>
            <a:r>
              <a:rPr lang="zh-CN" altLang="zh-CN" sz="16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。</a:t>
            </a:r>
            <a:endParaRPr lang="zh-CN" altLang="zh-CN" sz="3600" dirty="0"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6852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 bwMode="auto">
          <a:xfrm>
            <a:off x="499029" y="1981199"/>
            <a:ext cx="8082996" cy="4238626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矩形 5"/>
          <p:cNvSpPr>
            <a:spLocks noChangeArrowheads="1"/>
          </p:cNvSpPr>
          <p:nvPr/>
        </p:nvSpPr>
        <p:spPr bwMode="auto">
          <a:xfrm>
            <a:off x="499028" y="1993390"/>
            <a:ext cx="814967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了解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了该任务要实现的效果后，接下来分析一下页面结构，如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图所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示。</a:t>
            </a:r>
          </a:p>
        </p:txBody>
      </p:sp>
      <p:sp>
        <p:nvSpPr>
          <p:cNvPr id="9" name="矩形 5"/>
          <p:cNvSpPr>
            <a:spLocks noChangeArrowheads="1"/>
          </p:cNvSpPr>
          <p:nvPr/>
        </p:nvSpPr>
        <p:spPr bwMode="auto">
          <a:xfrm>
            <a:off x="647700" y="4384165"/>
            <a:ext cx="776532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上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图中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顶部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通栏的所有内容包含在一个</a:t>
            </a:r>
            <a:r>
              <a:rPr lang="en-US" altLang="zh-CN" dirty="0"/>
              <a:t>&lt;header&gt;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标签中，并且在</a:t>
            </a:r>
            <a:r>
              <a:rPr lang="en-US" altLang="zh-CN" dirty="0"/>
              <a:t>&lt;header&gt;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中嵌套</a:t>
            </a:r>
            <a:r>
              <a:rPr lang="en-US" altLang="zh-CN" dirty="0"/>
              <a:t>div.container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布局容器，通过栅格系统进行布局，将整个顶部通栏被划分为</a:t>
            </a:r>
            <a:r>
              <a:rPr lang="en-US" altLang="zh-CN" dirty="0"/>
              <a:t>4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个部分：</a:t>
            </a:r>
            <a:r>
              <a:rPr lang="en-US" altLang="zh-CN" dirty="0"/>
              <a:t>div.col-md-2</a:t>
            </a:r>
            <a:r>
              <a:rPr lang="zh-CN" altLang="zh-CN" dirty="0"/>
              <a:t>、</a:t>
            </a:r>
            <a:r>
              <a:rPr lang="en-US" altLang="zh-CN" dirty="0"/>
              <a:t>div.col-md-5</a:t>
            </a:r>
            <a:r>
              <a:rPr lang="zh-CN" altLang="zh-CN" dirty="0"/>
              <a:t>、 </a:t>
            </a:r>
            <a:r>
              <a:rPr lang="en-US" altLang="zh-CN" dirty="0"/>
              <a:t>div.col-md-2</a:t>
            </a:r>
            <a:r>
              <a:rPr lang="zh-CN" altLang="zh-CN" dirty="0"/>
              <a:t>、</a:t>
            </a:r>
            <a:r>
              <a:rPr lang="en-US" altLang="zh-CN" dirty="0"/>
              <a:t>div.col-md-3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10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2-</a:t>
            </a:r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顶部通栏模块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0388" y="1152135"/>
            <a:ext cx="176843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任务分析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pic>
        <p:nvPicPr>
          <p:cNvPr id="14338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2805113"/>
            <a:ext cx="6132512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6499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482892" y="226503"/>
            <a:ext cx="4716082" cy="729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normAutofit/>
          </a:bodyPr>
          <a:lstStyle/>
          <a:p>
            <a:pPr marL="571500" indent="-571500" algn="ct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学习</a:t>
            </a:r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目标</a:t>
            </a:r>
          </a:p>
        </p:txBody>
      </p:sp>
      <p:grpSp>
        <p:nvGrpSpPr>
          <p:cNvPr id="5" name="组合 4"/>
          <p:cNvGrpSpPr>
            <a:grpSpLocks/>
          </p:cNvGrpSpPr>
          <p:nvPr/>
        </p:nvGrpSpPr>
        <p:grpSpPr bwMode="auto">
          <a:xfrm flipH="1" flipV="1">
            <a:off x="237772" y="2598623"/>
            <a:ext cx="2714977" cy="1081875"/>
            <a:chOff x="5269450" y="4552580"/>
            <a:chExt cx="3534286" cy="1147558"/>
          </a:xfrm>
        </p:grpSpPr>
        <p:grpSp>
          <p:nvGrpSpPr>
            <p:cNvPr id="6" name="组合 38"/>
            <p:cNvGrpSpPr>
              <a:grpSpLocks/>
            </p:cNvGrpSpPr>
            <p:nvPr/>
          </p:nvGrpSpPr>
          <p:grpSpPr bwMode="auto">
            <a:xfrm rot="10800000">
              <a:off x="5356251" y="4552580"/>
              <a:ext cx="3043061" cy="710033"/>
              <a:chOff x="892101" y="1968148"/>
              <a:chExt cx="3043378" cy="709755"/>
            </a:xfrm>
          </p:grpSpPr>
          <p:cxnSp>
            <p:nvCxnSpPr>
              <p:cNvPr id="11" name="直接连接符 39"/>
              <p:cNvCxnSpPr>
                <a:cxnSpLocks noChangeShapeType="1"/>
              </p:cNvCxnSpPr>
              <p:nvPr/>
            </p:nvCxnSpPr>
            <p:spPr bwMode="auto">
              <a:xfrm rot="10800000" flipH="1" flipV="1">
                <a:off x="892101" y="1968148"/>
                <a:ext cx="352427" cy="709755"/>
              </a:xfrm>
              <a:prstGeom prst="line">
                <a:avLst/>
              </a:prstGeom>
              <a:noFill/>
              <a:ln w="28575" algn="ctr">
                <a:solidFill>
                  <a:srgbClr val="0567A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接连接符 40"/>
              <p:cNvCxnSpPr>
                <a:cxnSpLocks noChangeShapeType="1"/>
              </p:cNvCxnSpPr>
              <p:nvPr/>
            </p:nvCxnSpPr>
            <p:spPr bwMode="auto">
              <a:xfrm rot="10800000" flipH="1" flipV="1">
                <a:off x="1244528" y="2659136"/>
                <a:ext cx="2690951" cy="18767"/>
              </a:xfrm>
              <a:prstGeom prst="line">
                <a:avLst/>
              </a:prstGeom>
              <a:noFill/>
              <a:ln w="28575" algn="ctr">
                <a:solidFill>
                  <a:srgbClr val="0567A2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7" name="组合 41"/>
            <p:cNvGrpSpPr>
              <a:grpSpLocks/>
            </p:cNvGrpSpPr>
            <p:nvPr/>
          </p:nvGrpSpPr>
          <p:grpSpPr bwMode="auto">
            <a:xfrm flipH="1">
              <a:off x="8201023" y="5146148"/>
              <a:ext cx="602713" cy="553990"/>
              <a:chOff x="1124752" y="3872410"/>
              <a:chExt cx="604420" cy="553298"/>
            </a:xfrm>
          </p:grpSpPr>
          <p:sp>
            <p:nvSpPr>
              <p:cNvPr id="9" name="椭圆 8"/>
              <p:cNvSpPr/>
              <p:nvPr/>
            </p:nvSpPr>
            <p:spPr bwMode="auto">
              <a:xfrm>
                <a:off x="1124752" y="3912772"/>
                <a:ext cx="604420" cy="474256"/>
              </a:xfrm>
              <a:prstGeom prst="ellipse">
                <a:avLst/>
              </a:prstGeom>
              <a:solidFill>
                <a:srgbClr val="0567A2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/>
                </a:pPr>
                <a:endParaRPr lang="zh-CN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0800000">
                <a:off x="1195628" y="3872410"/>
                <a:ext cx="334693" cy="553298"/>
              </a:xfrm>
              <a:prstGeom prst="rect">
                <a:avLst/>
              </a:prstGeom>
              <a:noFill/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" name="矩形 51"/>
            <p:cNvSpPr>
              <a:spLocks noChangeArrowheads="1"/>
            </p:cNvSpPr>
            <p:nvPr/>
          </p:nvSpPr>
          <p:spPr bwMode="auto">
            <a:xfrm rot="10800000">
              <a:off x="5269450" y="4776783"/>
              <a:ext cx="2953668" cy="587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pPr marL="457200" indent="-457200" fontAlgn="base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smtClean="0">
                  <a:solidFill>
                    <a:srgbClr val="0567A2"/>
                  </a:solidFill>
                  <a:latin typeface="微软雅黑" pitchFamily="34" charset="-122"/>
                  <a:ea typeface="微软雅黑" pitchFamily="34" charset="-122"/>
                </a:rPr>
                <a:t>了解</a:t>
              </a:r>
              <a:r>
                <a:rPr lang="zh-CN" altLang="en-US" b="1">
                  <a:solidFill>
                    <a:srgbClr val="0567A2"/>
                  </a:solidFill>
                  <a:latin typeface="微软雅黑" pitchFamily="34" charset="-122"/>
                  <a:ea typeface="微软雅黑" pitchFamily="34" charset="-122"/>
                </a:rPr>
                <a:t>项目的</a:t>
              </a:r>
              <a:r>
                <a:rPr lang="zh-CN" altLang="en-US" b="1" smtClean="0">
                  <a:solidFill>
                    <a:srgbClr val="0567A2"/>
                  </a:solidFill>
                  <a:latin typeface="微软雅黑" pitchFamily="34" charset="-122"/>
                  <a:ea typeface="微软雅黑" pitchFamily="34" charset="-122"/>
                </a:rPr>
                <a:t>整体结构</a:t>
              </a:r>
              <a:endParaRPr lang="zh-CN" altLang="zh-CN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3406100" y="2376547"/>
            <a:ext cx="2266373" cy="2388093"/>
            <a:chOff x="3018373" y="2450718"/>
            <a:chExt cx="2266373" cy="2387981"/>
          </a:xfrm>
        </p:grpSpPr>
        <p:sp>
          <p:nvSpPr>
            <p:cNvPr id="14" name="TextBox 13"/>
            <p:cNvSpPr txBox="1"/>
            <p:nvPr/>
          </p:nvSpPr>
          <p:spPr bwMode="auto">
            <a:xfrm rot="3056778">
              <a:off x="4578333" y="2893580"/>
              <a:ext cx="1042938" cy="3698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pc="30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掌握</a:t>
              </a:r>
              <a:endParaRPr lang="zh-CN" altLang="en-US" spc="3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 bwMode="auto">
            <a:xfrm rot="6997465" flipV="1">
              <a:off x="2682641" y="2786450"/>
              <a:ext cx="1041351" cy="3698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pc="3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</a:t>
              </a:r>
            </a:p>
          </p:txBody>
        </p:sp>
        <p:sp>
          <p:nvSpPr>
            <p:cNvPr id="16" name="TextBox 15"/>
            <p:cNvSpPr txBox="1"/>
            <p:nvPr/>
          </p:nvSpPr>
          <p:spPr bwMode="auto">
            <a:xfrm rot="10800000" flipH="1" flipV="1">
              <a:off x="3676147" y="4470416"/>
              <a:ext cx="1041400" cy="36828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pc="3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熟悉</a:t>
              </a:r>
            </a:p>
          </p:txBody>
        </p:sp>
      </p:grpSp>
      <p:grpSp>
        <p:nvGrpSpPr>
          <p:cNvPr id="17" name="组合 2"/>
          <p:cNvGrpSpPr>
            <a:grpSpLocks/>
          </p:cNvGrpSpPr>
          <p:nvPr/>
        </p:nvGrpSpPr>
        <p:grpSpPr bwMode="auto">
          <a:xfrm>
            <a:off x="4016747" y="2878138"/>
            <a:ext cx="1203325" cy="1201737"/>
            <a:chOff x="3692088" y="2878838"/>
            <a:chExt cx="1203191" cy="1201737"/>
          </a:xfrm>
        </p:grpSpPr>
        <p:sp>
          <p:nvSpPr>
            <p:cNvPr id="18" name="弧形 17"/>
            <p:cNvSpPr/>
            <p:nvPr/>
          </p:nvSpPr>
          <p:spPr bwMode="auto">
            <a:xfrm rot="5400000">
              <a:off x="3692815" y="2878111"/>
              <a:ext cx="1201737" cy="1203191"/>
            </a:xfrm>
            <a:prstGeom prst="arc">
              <a:avLst>
                <a:gd name="adj1" fmla="val 5382197"/>
                <a:gd name="adj2" fmla="val 0"/>
              </a:avLst>
            </a:prstGeom>
            <a:noFill/>
            <a:ln w="57150" cap="flat" cmpd="sng" algn="ctr">
              <a:solidFill>
                <a:srgbClr val="D5F4FF"/>
              </a:solidFill>
              <a:prstDash val="solid"/>
              <a:round/>
              <a:headEnd type="oval"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弧形 18"/>
            <p:cNvSpPr/>
            <p:nvPr/>
          </p:nvSpPr>
          <p:spPr bwMode="auto">
            <a:xfrm>
              <a:off x="3795265" y="2996313"/>
              <a:ext cx="990490" cy="992187"/>
            </a:xfrm>
            <a:prstGeom prst="arc">
              <a:avLst>
                <a:gd name="adj1" fmla="val 10763236"/>
                <a:gd name="adj2" fmla="val 0"/>
              </a:avLst>
            </a:prstGeom>
            <a:noFill/>
            <a:ln w="57150" cap="flat" cmpd="sng" algn="ctr">
              <a:solidFill>
                <a:srgbClr val="D5F4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弧形 19"/>
            <p:cNvSpPr/>
            <p:nvPr/>
          </p:nvSpPr>
          <p:spPr bwMode="auto">
            <a:xfrm rot="16200000">
              <a:off x="3891251" y="3136849"/>
              <a:ext cx="822325" cy="753978"/>
            </a:xfrm>
            <a:prstGeom prst="arc">
              <a:avLst>
                <a:gd name="adj1" fmla="val 16251812"/>
                <a:gd name="adj2" fmla="val 0"/>
              </a:avLst>
            </a:prstGeom>
            <a:noFill/>
            <a:ln w="57150" cap="flat" cmpd="sng" algn="ctr">
              <a:solidFill>
                <a:srgbClr val="D5F4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02253" y="5148652"/>
            <a:ext cx="3496638" cy="944644"/>
            <a:chOff x="3763445" y="5021279"/>
            <a:chExt cx="3488011" cy="944644"/>
          </a:xfrm>
        </p:grpSpPr>
        <p:grpSp>
          <p:nvGrpSpPr>
            <p:cNvPr id="22" name="组合 21"/>
            <p:cNvGrpSpPr>
              <a:grpSpLocks/>
            </p:cNvGrpSpPr>
            <p:nvPr/>
          </p:nvGrpSpPr>
          <p:grpSpPr bwMode="auto">
            <a:xfrm>
              <a:off x="3763445" y="5021279"/>
              <a:ext cx="3488011" cy="856037"/>
              <a:chOff x="3744078" y="5156708"/>
              <a:chExt cx="2297322" cy="718134"/>
            </a:xfrm>
          </p:grpSpPr>
          <p:grpSp>
            <p:nvGrpSpPr>
              <p:cNvPr id="25" name="组合 38"/>
              <p:cNvGrpSpPr>
                <a:grpSpLocks/>
              </p:cNvGrpSpPr>
              <p:nvPr/>
            </p:nvGrpSpPr>
            <p:grpSpPr bwMode="auto">
              <a:xfrm rot="16200000" flipV="1">
                <a:off x="4342522" y="4558264"/>
                <a:ext cx="718134" cy="1915021"/>
                <a:chOff x="1747521" y="2464605"/>
                <a:chExt cx="1019370" cy="876839"/>
              </a:xfrm>
            </p:grpSpPr>
            <p:cxnSp>
              <p:nvCxnSpPr>
                <p:cNvPr id="27" name="直接连接符 39"/>
                <p:cNvCxnSpPr>
                  <a:cxnSpLocks noChangeShapeType="1"/>
                </p:cNvCxnSpPr>
                <p:nvPr/>
              </p:nvCxnSpPr>
              <p:spPr bwMode="auto">
                <a:xfrm rot="16200000" flipH="1">
                  <a:off x="1370250" y="2841876"/>
                  <a:ext cx="764239" cy="9698"/>
                </a:xfrm>
                <a:prstGeom prst="line">
                  <a:avLst/>
                </a:prstGeom>
                <a:noFill/>
                <a:ln w="28575" algn="ctr">
                  <a:solidFill>
                    <a:srgbClr val="0567A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直接连接符 40"/>
                <p:cNvCxnSpPr>
                  <a:cxnSpLocks noChangeShapeType="1"/>
                </p:cNvCxnSpPr>
                <p:nvPr/>
              </p:nvCxnSpPr>
              <p:spPr bwMode="auto">
                <a:xfrm rot="16200000" flipH="1">
                  <a:off x="2204322" y="2778876"/>
                  <a:ext cx="115465" cy="1009672"/>
                </a:xfrm>
                <a:prstGeom prst="line">
                  <a:avLst/>
                </a:prstGeom>
                <a:noFill/>
                <a:ln w="28575" algn="ctr">
                  <a:solidFill>
                    <a:srgbClr val="0567A2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26" name="矩形 4"/>
              <p:cNvSpPr>
                <a:spLocks noChangeArrowheads="1"/>
              </p:cNvSpPr>
              <p:nvPr/>
            </p:nvSpPr>
            <p:spPr bwMode="auto">
              <a:xfrm>
                <a:off x="3939418" y="5372181"/>
                <a:ext cx="2101982" cy="4647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457200" indent="-457200" fontAlgn="base">
                  <a:lnSpc>
                    <a:spcPts val="36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smtClean="0">
                    <a:solidFill>
                      <a:srgbClr val="0567A2"/>
                    </a:solidFill>
                    <a:latin typeface="微软雅黑" pitchFamily="34" charset="-122"/>
                    <a:ea typeface="微软雅黑" pitchFamily="34" charset="-122"/>
                  </a:rPr>
                  <a:t>参考</a:t>
                </a:r>
                <a:r>
                  <a:rPr lang="zh-CN" altLang="en-US" b="1">
                    <a:solidFill>
                      <a:srgbClr val="0567A2"/>
                    </a:solidFill>
                    <a:latin typeface="微软雅黑" pitchFamily="34" charset="-122"/>
                    <a:ea typeface="微软雅黑" pitchFamily="34" charset="-122"/>
                  </a:rPr>
                  <a:t>教材完成项目</a:t>
                </a:r>
                <a:r>
                  <a:rPr lang="zh-CN" altLang="en-US" b="1" smtClean="0">
                    <a:solidFill>
                      <a:srgbClr val="0567A2"/>
                    </a:solidFill>
                    <a:latin typeface="微软雅黑" pitchFamily="34" charset="-122"/>
                    <a:ea typeface="微软雅黑" pitchFamily="34" charset="-122"/>
                  </a:rPr>
                  <a:t>代码</a:t>
                </a:r>
                <a:endParaRPr lang="zh-CN" altLang="en-US" b="1" dirty="0">
                  <a:solidFill>
                    <a:srgbClr val="0567A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3" name="椭圆 22"/>
            <p:cNvSpPr/>
            <p:nvPr/>
          </p:nvSpPr>
          <p:spPr bwMode="auto">
            <a:xfrm flipH="1">
              <a:off x="6602206" y="5484480"/>
              <a:ext cx="488950" cy="473074"/>
            </a:xfrm>
            <a:prstGeom prst="ellipse">
              <a:avLst/>
            </a:prstGeom>
            <a:solidFill>
              <a:srgbClr val="0567A2"/>
            </a:solidFill>
            <a:ln w="28575" cap="flat" cmpd="sng" algn="ctr">
              <a:solidFill>
                <a:srgbClr val="0567A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 bwMode="auto">
            <a:xfrm flipH="1">
              <a:off x="6674214" y="5445224"/>
              <a:ext cx="320675" cy="520699"/>
            </a:xfrm>
            <a:prstGeom prst="rect">
              <a:avLst/>
            </a:prstGeom>
            <a:noFill/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8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组合 28"/>
          <p:cNvGrpSpPr>
            <a:grpSpLocks/>
          </p:cNvGrpSpPr>
          <p:nvPr/>
        </p:nvGrpSpPr>
        <p:grpSpPr bwMode="auto">
          <a:xfrm>
            <a:off x="1770170" y="1656665"/>
            <a:ext cx="5245036" cy="4035361"/>
            <a:chOff x="1398367" y="1733243"/>
            <a:chExt cx="5245036" cy="4035172"/>
          </a:xfrm>
        </p:grpSpPr>
        <p:graphicFrame>
          <p:nvGraphicFramePr>
            <p:cNvPr id="30" name="图表 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43901401"/>
                </p:ext>
              </p:extLst>
            </p:nvPr>
          </p:nvGraphicFramePr>
          <p:xfrm>
            <a:off x="1398367" y="1733243"/>
            <a:ext cx="5245036" cy="40351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1" name="TextBox 30"/>
            <p:cNvSpPr txBox="1"/>
            <p:nvPr/>
          </p:nvSpPr>
          <p:spPr bwMode="auto">
            <a:xfrm rot="3478111">
              <a:off x="4750326" y="2932573"/>
              <a:ext cx="1042938" cy="3698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pc="3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掌握</a:t>
              </a:r>
              <a:endPara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 bwMode="auto">
            <a:xfrm rot="6997465" flipV="1">
              <a:off x="2748528" y="2675271"/>
              <a:ext cx="1041351" cy="3698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pc="300"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</a:t>
              </a:r>
            </a:p>
          </p:txBody>
        </p:sp>
        <p:sp>
          <p:nvSpPr>
            <p:cNvPr id="33" name="TextBox 32"/>
            <p:cNvSpPr txBox="1"/>
            <p:nvPr/>
          </p:nvSpPr>
          <p:spPr bwMode="auto">
            <a:xfrm rot="10800000" flipH="1" flipV="1">
              <a:off x="3828797" y="4479941"/>
              <a:ext cx="914199" cy="3682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pc="30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754977" y="2563763"/>
            <a:ext cx="3857583" cy="1191174"/>
            <a:chOff x="5394937" y="2445892"/>
            <a:chExt cx="3857583" cy="1191174"/>
          </a:xfrm>
        </p:grpSpPr>
        <p:grpSp>
          <p:nvGrpSpPr>
            <p:cNvPr id="35" name="组合 6"/>
            <p:cNvGrpSpPr>
              <a:grpSpLocks/>
            </p:cNvGrpSpPr>
            <p:nvPr/>
          </p:nvGrpSpPr>
          <p:grpSpPr bwMode="auto">
            <a:xfrm>
              <a:off x="5929883" y="2445892"/>
              <a:ext cx="3322637" cy="1191174"/>
              <a:chOff x="5981922" y="1318311"/>
              <a:chExt cx="3325632" cy="1191212"/>
            </a:xfrm>
          </p:grpSpPr>
          <p:sp>
            <p:nvSpPr>
              <p:cNvPr id="37" name="矩形 5"/>
              <p:cNvSpPr>
                <a:spLocks noChangeArrowheads="1"/>
              </p:cNvSpPr>
              <p:nvPr/>
            </p:nvSpPr>
            <p:spPr bwMode="auto">
              <a:xfrm flipH="1">
                <a:off x="5981922" y="2001676"/>
                <a:ext cx="3325632" cy="5078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/>
                </a:pPr>
                <a:endParaRPr lang="en-US" altLang="zh-CN" b="1" dirty="0" smtClean="0">
                  <a:solidFill>
                    <a:srgbClr val="0567A2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grpSp>
            <p:nvGrpSpPr>
              <p:cNvPr id="38" name="组合 16"/>
              <p:cNvGrpSpPr>
                <a:grpSpLocks/>
              </p:cNvGrpSpPr>
              <p:nvPr/>
            </p:nvGrpSpPr>
            <p:grpSpPr bwMode="auto">
              <a:xfrm flipH="1">
                <a:off x="6009507" y="1797377"/>
                <a:ext cx="2361102" cy="648092"/>
                <a:chOff x="1625453" y="2372823"/>
                <a:chExt cx="2468866" cy="648398"/>
              </a:xfrm>
            </p:grpSpPr>
            <p:cxnSp>
              <p:nvCxnSpPr>
                <p:cNvPr id="42" name="直接连接符 7"/>
                <p:cNvCxnSpPr>
                  <a:cxnSpLocks noChangeShapeType="1"/>
                </p:cNvCxnSpPr>
                <p:nvPr/>
              </p:nvCxnSpPr>
              <p:spPr bwMode="auto">
                <a:xfrm>
                  <a:off x="1625453" y="2372823"/>
                  <a:ext cx="376814" cy="648398"/>
                </a:xfrm>
                <a:prstGeom prst="line">
                  <a:avLst/>
                </a:prstGeom>
                <a:noFill/>
                <a:ln w="28575" algn="ctr">
                  <a:solidFill>
                    <a:srgbClr val="0567A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直接连接符 10"/>
                <p:cNvCxnSpPr>
                  <a:cxnSpLocks noChangeShapeType="1"/>
                </p:cNvCxnSpPr>
                <p:nvPr/>
              </p:nvCxnSpPr>
              <p:spPr bwMode="auto">
                <a:xfrm>
                  <a:off x="2002267" y="3021221"/>
                  <a:ext cx="2092052" cy="0"/>
                </a:xfrm>
                <a:prstGeom prst="line">
                  <a:avLst/>
                </a:prstGeom>
                <a:noFill/>
                <a:ln w="28575" algn="ctr">
                  <a:solidFill>
                    <a:srgbClr val="0567A2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39" name="组合 15"/>
              <p:cNvGrpSpPr>
                <a:grpSpLocks/>
              </p:cNvGrpSpPr>
              <p:nvPr/>
            </p:nvGrpSpPr>
            <p:grpSpPr bwMode="auto">
              <a:xfrm flipH="1">
                <a:off x="8169507" y="1318311"/>
                <a:ext cx="489391" cy="520715"/>
                <a:chOff x="2008602" y="3560413"/>
                <a:chExt cx="511727" cy="520961"/>
              </a:xfrm>
            </p:grpSpPr>
            <p:sp>
              <p:nvSpPr>
                <p:cNvPr id="40" name="椭圆 39"/>
                <p:cNvSpPr/>
                <p:nvPr/>
              </p:nvSpPr>
              <p:spPr bwMode="auto">
                <a:xfrm>
                  <a:off x="2008602" y="3576296"/>
                  <a:ext cx="511727" cy="473312"/>
                </a:xfrm>
                <a:prstGeom prst="ellipse">
                  <a:avLst/>
                </a:prstGeom>
                <a:solidFill>
                  <a:srgbClr val="0567A2"/>
                </a:solidFill>
                <a:ln w="285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/>
                  </a:pPr>
                  <a:endParaRPr lang="zh-CN" altLang="en-US">
                    <a:solidFill>
                      <a:srgbClr val="0567A2"/>
                    </a:solidFill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2116595" y="3560413"/>
                  <a:ext cx="335613" cy="520961"/>
                </a:xfrm>
                <a:prstGeom prst="rect">
                  <a:avLst/>
                </a:prstGeom>
                <a:noFill/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36" name="矩形 51"/>
            <p:cNvSpPr>
              <a:spLocks noChangeArrowheads="1"/>
            </p:cNvSpPr>
            <p:nvPr/>
          </p:nvSpPr>
          <p:spPr bwMode="auto">
            <a:xfrm rot="10800000" flipH="1" flipV="1">
              <a:off x="5394937" y="2488724"/>
              <a:ext cx="2802711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pPr marL="457200" lvl="0" indent="-457200" fontAlgn="base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rgbClr val="0567A2"/>
                  </a:solidFill>
                  <a:latin typeface="微软雅黑" pitchFamily="34" charset="-122"/>
                  <a:ea typeface="微软雅黑" pitchFamily="34" charset="-122"/>
                </a:rPr>
                <a:t>	</a:t>
              </a:r>
              <a:r>
                <a:rPr lang="zh-CN" altLang="en-US" b="1" dirty="0" smtClean="0">
                  <a:solidFill>
                    <a:srgbClr val="0567A2"/>
                  </a:solidFill>
                  <a:latin typeface="微软雅黑" pitchFamily="34" charset="-122"/>
                  <a:ea typeface="微软雅黑" pitchFamily="34" charset="-122"/>
                </a:rPr>
                <a:t>掌握</a:t>
              </a:r>
              <a:r>
                <a:rPr lang="zh-CN" altLang="en-US" b="1" dirty="0">
                  <a:solidFill>
                    <a:srgbClr val="0567A2"/>
                  </a:solidFill>
                  <a:latin typeface="微软雅黑" pitchFamily="34" charset="-122"/>
                  <a:ea typeface="微软雅黑" pitchFamily="34" charset="-122"/>
                </a:rPr>
                <a:t>项目中使用的重点知识</a:t>
              </a:r>
              <a:endParaRPr lang="zh-CN" altLang="zh-CN" b="1" dirty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48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975909" y="2153178"/>
            <a:ext cx="7129865" cy="3466571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矩形 5"/>
          <p:cNvSpPr>
            <a:spLocks noChangeArrowheads="1"/>
          </p:cNvSpPr>
          <p:nvPr/>
        </p:nvSpPr>
        <p:spPr bwMode="auto">
          <a:xfrm>
            <a:off x="1138516" y="2352364"/>
            <a:ext cx="6843434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页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面的实现细节，具体分析如下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个栅格（</a:t>
            </a:r>
            <a:r>
              <a:rPr lang="en-US" altLang="zh-CN" dirty="0" smtClean="0"/>
              <a:t>div.col-md-2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）中，主要内容为</a:t>
            </a:r>
            <a:r>
              <a:rPr lang="en-US" altLang="zh-CN" dirty="0" smtClean="0"/>
              <a:t>&lt;a&gt;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链接和二维码图片，文字的前后图标使用字体图标来实现。 </a:t>
            </a:r>
          </a:p>
          <a:p>
            <a:pPr>
              <a:lnSpc>
                <a:spcPct val="150000"/>
              </a:lnSpc>
            </a:pPr>
            <a:r>
              <a:rPr lang="zh-CN" altLang="zh-CN" dirty="0" smtClean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个栅格（</a:t>
            </a:r>
            <a:r>
              <a:rPr lang="en-US" altLang="zh-CN" dirty="0"/>
              <a:t>div.col-md-5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）中，包含字体图标和文字信息。</a:t>
            </a:r>
          </a:p>
          <a:p>
            <a:pPr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个栅格</a:t>
            </a:r>
            <a:r>
              <a:rPr lang="zh-CN" altLang="zh-CN" dirty="0"/>
              <a:t>（</a:t>
            </a:r>
            <a:r>
              <a:rPr lang="en-US" altLang="zh-CN" dirty="0"/>
              <a:t>div.col-md-2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）中，包含内容为两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en-US" altLang="zh-CN" dirty="0"/>
              <a:t>&lt;a&gt;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链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接。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）第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个栅格（</a:t>
            </a:r>
            <a:r>
              <a:rPr lang="en-US" altLang="zh-CN" dirty="0"/>
              <a:t>div.col-md-3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）中，包含内容为两个</a:t>
            </a:r>
            <a:r>
              <a:rPr lang="en-US" altLang="zh-CN" dirty="0"/>
              <a:t>&lt;a&gt;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链接，不同的是两个链接使用了</a:t>
            </a:r>
            <a:r>
              <a:rPr lang="en-US" altLang="zh-CN" dirty="0"/>
              <a:t>Bootstrap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的按钮样式。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994960" y="5864298"/>
            <a:ext cx="7109348" cy="408623"/>
          </a:xfrm>
          <a:prstGeom prst="roundRect">
            <a:avLst/>
          </a:prstGeom>
          <a:solidFill>
            <a:srgbClr val="0567A2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案例代码（详见教材 任务</a:t>
            </a:r>
            <a:r>
              <a:rPr lang="en-US" altLang="zh-CN" b="1" dirty="0" smtClean="0">
                <a:solidFill>
                  <a:schemeClr val="bg1"/>
                </a:solidFill>
                <a:ea typeface="宋体" pitchFamily="2" charset="-122"/>
              </a:rPr>
              <a:t>2-</a:t>
            </a: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代码实现）</a:t>
            </a:r>
            <a:endParaRPr lang="en-US" altLang="zh-CN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0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2-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顶部通栏模块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0388" y="1152135"/>
            <a:ext cx="176843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任务分析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5818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 bwMode="auto">
          <a:xfrm>
            <a:off x="487843" y="1874666"/>
            <a:ext cx="8136039" cy="4527831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矩形 5"/>
          <p:cNvSpPr>
            <a:spLocks noChangeArrowheads="1"/>
          </p:cNvSpPr>
          <p:nvPr/>
        </p:nvSpPr>
        <p:spPr bwMode="auto">
          <a:xfrm>
            <a:off x="499028" y="1978972"/>
            <a:ext cx="7923519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zh-CN"/>
          </a:p>
        </p:txBody>
      </p:sp>
      <p:sp>
        <p:nvSpPr>
          <p:cNvPr id="6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3-</a:t>
            </a:r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导航栏模块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5"/>
          <p:cNvSpPr>
            <a:spLocks noChangeArrowheads="1"/>
          </p:cNvSpPr>
          <p:nvPr/>
        </p:nvSpPr>
        <p:spPr bwMode="auto">
          <a:xfrm>
            <a:off x="640080" y="3739079"/>
            <a:ext cx="791337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该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页面在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iPad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上的页面效果如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图所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示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0388" y="1228335"/>
            <a:ext cx="17684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任务描述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sp>
        <p:nvSpPr>
          <p:cNvPr id="9" name="矩形 5"/>
          <p:cNvSpPr>
            <a:spLocks noChangeArrowheads="1"/>
          </p:cNvSpPr>
          <p:nvPr/>
        </p:nvSpPr>
        <p:spPr bwMode="auto">
          <a:xfrm>
            <a:off x="560388" y="1898566"/>
            <a:ext cx="806349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“黑马财富”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的第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个任务是导航栏，该项目的导航栏模块在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PC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端的页面效果如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图所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示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362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039" y="2768099"/>
            <a:ext cx="5486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156" y="4469339"/>
            <a:ext cx="4916487" cy="172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2230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 bwMode="auto">
          <a:xfrm>
            <a:off x="487843" y="1762124"/>
            <a:ext cx="8136039" cy="4640373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矩形 5"/>
          <p:cNvSpPr>
            <a:spLocks noChangeArrowheads="1"/>
          </p:cNvSpPr>
          <p:nvPr/>
        </p:nvSpPr>
        <p:spPr bwMode="auto">
          <a:xfrm>
            <a:off x="499028" y="1978972"/>
            <a:ext cx="7923519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zh-CN"/>
          </a:p>
        </p:txBody>
      </p:sp>
      <p:sp>
        <p:nvSpPr>
          <p:cNvPr id="6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3-</a:t>
            </a:r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导航栏模块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5"/>
          <p:cNvSpPr>
            <a:spLocks noChangeArrowheads="1"/>
          </p:cNvSpPr>
          <p:nvPr/>
        </p:nvSpPr>
        <p:spPr bwMode="auto">
          <a:xfrm>
            <a:off x="822960" y="5196404"/>
            <a:ext cx="45586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单击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上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图中的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en-US" altLang="zh-CN" dirty="0" smtClean="0"/>
              <a:t>       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’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汉堡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按钮，汉堡菜单会展开，页面效果如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右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图所示。</a:t>
            </a:r>
          </a:p>
        </p:txBody>
      </p:sp>
      <p:sp>
        <p:nvSpPr>
          <p:cNvPr id="8" name="矩形 7"/>
          <p:cNvSpPr/>
          <p:nvPr/>
        </p:nvSpPr>
        <p:spPr>
          <a:xfrm>
            <a:off x="560388" y="1056885"/>
            <a:ext cx="17684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任务描述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sp>
        <p:nvSpPr>
          <p:cNvPr id="9" name="矩形 5"/>
          <p:cNvSpPr>
            <a:spLocks noChangeArrowheads="1"/>
          </p:cNvSpPr>
          <p:nvPr/>
        </p:nvSpPr>
        <p:spPr bwMode="auto">
          <a:xfrm>
            <a:off x="731520" y="1908091"/>
            <a:ext cx="465010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dirty="0"/>
              <a:t>iphone6 plus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上会折叠导航菜单，同时出现一个“汉堡按钮”，页面效果如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图所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示。</a:t>
            </a:r>
          </a:p>
        </p:txBody>
      </p:sp>
      <p:pic>
        <p:nvPicPr>
          <p:cNvPr id="16386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58" y="3095593"/>
            <a:ext cx="3579812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289" y="5248494"/>
            <a:ext cx="53340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图片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060" y="1850941"/>
            <a:ext cx="2395836" cy="446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4488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 bwMode="auto">
          <a:xfrm>
            <a:off x="893672" y="2000249"/>
            <a:ext cx="7135903" cy="4352925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矩形 5"/>
          <p:cNvSpPr>
            <a:spLocks noChangeArrowheads="1"/>
          </p:cNvSpPr>
          <p:nvPr/>
        </p:nvSpPr>
        <p:spPr bwMode="auto">
          <a:xfrm>
            <a:off x="893673" y="2117215"/>
            <a:ext cx="723484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了解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了该任务要实现的效果后，接下来分析一下页面结构，如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图所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示。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3-</a:t>
            </a:r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导航栏模块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0388" y="1114035"/>
            <a:ext cx="176843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任务分析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pic>
        <p:nvPicPr>
          <p:cNvPr id="1741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901" y="3098772"/>
            <a:ext cx="5486400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5"/>
          <p:cNvSpPr>
            <a:spLocks noChangeArrowheads="1"/>
          </p:cNvSpPr>
          <p:nvPr/>
        </p:nvSpPr>
        <p:spPr bwMode="auto">
          <a:xfrm>
            <a:off x="960120" y="4527040"/>
            <a:ext cx="7002780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图中的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导航栏使用</a:t>
            </a:r>
            <a:r>
              <a:rPr lang="en-US" altLang="zh-CN" dirty="0"/>
              <a:t>Bootstrap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提供的响应式导航栏来完成，所有内容包含在一个</a:t>
            </a:r>
            <a:r>
              <a:rPr lang="en-US" altLang="zh-CN" dirty="0"/>
              <a:t>&lt;nav&gt;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标签中，并且在</a:t>
            </a:r>
            <a:r>
              <a:rPr lang="en-US" altLang="zh-CN" dirty="0"/>
              <a:t>&lt;nav&gt;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中嵌套</a:t>
            </a:r>
            <a:r>
              <a:rPr lang="en-US" altLang="zh-CN" dirty="0"/>
              <a:t>div.container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布局容器。整个导航栏被划分为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大部分</a:t>
            </a:r>
            <a:r>
              <a:rPr lang="zh-CN" altLang="en-US" dirty="0"/>
              <a:t>：</a:t>
            </a:r>
            <a:r>
              <a:rPr lang="en-US" altLang="zh-CN" dirty="0"/>
              <a:t>div.navbar-header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dirty="0"/>
              <a:t>div.collapse</a:t>
            </a:r>
            <a:r>
              <a:rPr lang="zh-CN" altLang="en-US" dirty="0"/>
              <a:t>。</a:t>
            </a:r>
            <a:endParaRPr lang="zh-CN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4690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74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 bwMode="auto">
          <a:xfrm>
            <a:off x="1036547" y="1943100"/>
            <a:ext cx="7135903" cy="3914775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矩形 5"/>
          <p:cNvSpPr>
            <a:spLocks noChangeArrowheads="1"/>
          </p:cNvSpPr>
          <p:nvPr/>
        </p:nvSpPr>
        <p:spPr bwMode="auto">
          <a:xfrm>
            <a:off x="1061003" y="1955290"/>
            <a:ext cx="7092397" cy="383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页面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的实现细节，具体分析如下：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div.navbar-header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中包含汉堡按钮</a:t>
            </a:r>
            <a:r>
              <a:rPr lang="en-US" altLang="zh-CN" dirty="0"/>
              <a:t>button.navbar-toggle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dirty="0"/>
              <a:t>a.nav-brand</a:t>
            </a:r>
            <a:r>
              <a:rPr lang="zh-CN" altLang="en-US" dirty="0"/>
              <a:t>。 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div.collapse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中主要包含普通导航菜单</a:t>
            </a:r>
            <a:r>
              <a:rPr lang="en-US" altLang="zh-CN" dirty="0"/>
              <a:t>ul.navbar-nav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和个人中心导航</a:t>
            </a:r>
            <a:r>
              <a:rPr lang="en-US" altLang="zh-CN" dirty="0"/>
              <a:t>ul.navbar-right</a:t>
            </a:r>
            <a:r>
              <a:rPr lang="zh-CN" altLang="en-US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a.nav-brand</a:t>
            </a:r>
            <a:r>
              <a:rPr lang="zh-CN" altLang="en-US" dirty="0"/>
              <a:t>中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包含企业</a:t>
            </a:r>
            <a:r>
              <a:rPr lang="en-US" altLang="zh-CN" dirty="0"/>
              <a:t>log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图片</a:t>
            </a:r>
            <a:r>
              <a:rPr lang="zh-CN" altLang="en-US" dirty="0"/>
              <a:t>。 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/>
              <a:t>ul.navbar-nav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中包含普通菜单，</a:t>
            </a:r>
            <a:r>
              <a:rPr lang="en-US" altLang="zh-CN" dirty="0"/>
              <a:t>Boostrap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会在手机端自动实现汉堡菜单。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</a:t>
            </a:r>
            <a:r>
              <a:rPr lang="en-US" altLang="zh-CN" dirty="0"/>
              <a:t>ul.navbar-right</a:t>
            </a:r>
            <a:r>
              <a:rPr lang="zh-CN" altLang="en-US" dirty="0"/>
              <a:t>中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包含个人中心菜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12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3-</a:t>
            </a:r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导航栏模块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0388" y="1114035"/>
            <a:ext cx="176843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任务分析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033060" y="6035748"/>
            <a:ext cx="7109348" cy="408623"/>
          </a:xfrm>
          <a:prstGeom prst="roundRect">
            <a:avLst/>
          </a:prstGeom>
          <a:solidFill>
            <a:srgbClr val="0567A2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案例代码（详见教材 任务</a:t>
            </a:r>
            <a:r>
              <a:rPr lang="en-US" altLang="zh-CN" b="1" dirty="0" smtClean="0">
                <a:solidFill>
                  <a:schemeClr val="bg1"/>
                </a:solidFill>
                <a:ea typeface="宋体" pitchFamily="2" charset="-122"/>
              </a:rPr>
              <a:t>3-</a:t>
            </a: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代码实现）</a:t>
            </a:r>
            <a:endParaRPr lang="en-US" altLang="zh-CN" b="1" dirty="0">
              <a:solidFill>
                <a:schemeClr val="bg1"/>
              </a:solidFill>
              <a:ea typeface="宋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4498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 bwMode="auto">
          <a:xfrm>
            <a:off x="560388" y="2247900"/>
            <a:ext cx="8136039" cy="3752850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矩形 5"/>
          <p:cNvSpPr>
            <a:spLocks noChangeArrowheads="1"/>
          </p:cNvSpPr>
          <p:nvPr/>
        </p:nvSpPr>
        <p:spPr bwMode="auto">
          <a:xfrm>
            <a:off x="693420" y="2477095"/>
            <a:ext cx="79640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“黑马财富”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的第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个任务是完成动态轮播图模块，该项目的轮播图模块在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PC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端的页面效果如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图所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示。</a:t>
            </a:r>
            <a:endParaRPr lang="zh-CN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4-</a:t>
            </a:r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轮播图模块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0388" y="1228335"/>
            <a:ext cx="17684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任务描述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pic>
        <p:nvPicPr>
          <p:cNvPr id="18434" name="图片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48" y="3714750"/>
            <a:ext cx="721131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9933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 bwMode="auto">
          <a:xfrm>
            <a:off x="560388" y="1943099"/>
            <a:ext cx="8136039" cy="4467225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矩形 5"/>
          <p:cNvSpPr>
            <a:spLocks noChangeArrowheads="1"/>
          </p:cNvSpPr>
          <p:nvPr/>
        </p:nvSpPr>
        <p:spPr bwMode="auto">
          <a:xfrm>
            <a:off x="746760" y="1985649"/>
            <a:ext cx="787180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该页面在</a:t>
            </a:r>
            <a:r>
              <a:rPr lang="en-US" altLang="zh-CN" dirty="0"/>
              <a:t>iPad</a:t>
            </a:r>
            <a:r>
              <a:rPr lang="zh-CN" altLang="en-US" dirty="0"/>
              <a:t>和</a:t>
            </a:r>
            <a:r>
              <a:rPr lang="en-US" altLang="zh-CN" dirty="0"/>
              <a:t>iPhone6 Plus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上将改变轮播图片的比例，页面效果如图所示。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4-</a:t>
            </a:r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轮播图模块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0388" y="1228335"/>
            <a:ext cx="17684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任务描述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pic>
        <p:nvPicPr>
          <p:cNvPr id="19458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2513368"/>
            <a:ext cx="2689041" cy="3858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896" y="2560154"/>
            <a:ext cx="2000250" cy="372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3544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8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 bwMode="auto">
          <a:xfrm>
            <a:off x="487843" y="1914526"/>
            <a:ext cx="8136039" cy="4362449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矩形 5"/>
          <p:cNvSpPr>
            <a:spLocks noChangeArrowheads="1"/>
          </p:cNvSpPr>
          <p:nvPr/>
        </p:nvSpPr>
        <p:spPr bwMode="auto">
          <a:xfrm>
            <a:off x="731520" y="1955290"/>
            <a:ext cx="785426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了解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了该任务要实现的效果后，接下来分析一下页面结构，如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图所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示。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4-</a:t>
            </a:r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轮播图模块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0388" y="1228335"/>
            <a:ext cx="176843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任务分析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pic>
        <p:nvPicPr>
          <p:cNvPr id="20482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29" y="2533650"/>
            <a:ext cx="54864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5"/>
          <p:cNvSpPr>
            <a:spLocks noChangeArrowheads="1"/>
          </p:cNvSpPr>
          <p:nvPr/>
        </p:nvSpPr>
        <p:spPr bwMode="auto">
          <a:xfrm>
            <a:off x="731520" y="4156075"/>
            <a:ext cx="7854262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如图所示的轮播图是基于</a:t>
            </a:r>
            <a:r>
              <a:rPr lang="en-US" altLang="zh-CN" dirty="0"/>
              <a:t>Bootstrap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的轮播插件实现静态轮播图，然后使用</a:t>
            </a:r>
            <a:r>
              <a:rPr lang="en-US" altLang="zh-CN" dirty="0"/>
              <a:t>underscore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模板引擎结合</a:t>
            </a:r>
            <a:r>
              <a:rPr lang="en-US" altLang="zh-CN" dirty="0"/>
              <a:t>JavaScript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代码来实现动态轮播图。所有内容包含在一个</a:t>
            </a:r>
            <a:r>
              <a:rPr lang="en-US" altLang="zh-CN" dirty="0"/>
              <a:t>div.heima_banner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标签中，并且在</a:t>
            </a:r>
            <a:r>
              <a:rPr lang="en-US" altLang="zh-CN" dirty="0"/>
              <a:t>div.heima_banner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中嵌套</a:t>
            </a:r>
            <a:r>
              <a:rPr lang="en-US" altLang="zh-CN" dirty="0"/>
              <a:t>div.carousel slide</a:t>
            </a:r>
            <a:r>
              <a:rPr lang="zh-CN" altLang="en-US" dirty="0"/>
              <a:t>。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整个轮播被划分为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大部分：</a:t>
            </a:r>
            <a:r>
              <a:rPr lang="en-US" altLang="zh-CN" dirty="0"/>
              <a:t>div.carouse-inner</a:t>
            </a:r>
            <a:r>
              <a:rPr lang="zh-CN" altLang="en-US" dirty="0"/>
              <a:t>、</a:t>
            </a:r>
            <a:r>
              <a:rPr lang="en-US" altLang="zh-CN" dirty="0"/>
              <a:t>a.left</a:t>
            </a:r>
            <a:r>
              <a:rPr lang="zh-CN" altLang="en-US" dirty="0"/>
              <a:t>、</a:t>
            </a:r>
            <a:r>
              <a:rPr lang="en-US" altLang="zh-CN" dirty="0"/>
              <a:t>a.right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dirty="0"/>
              <a:t>ol.carousel-indicators</a:t>
            </a:r>
            <a:r>
              <a:rPr lang="zh-CN" altLang="en-US" dirty="0"/>
              <a:t>。</a:t>
            </a:r>
            <a:endParaRPr lang="zh-CN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9416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 bwMode="auto">
          <a:xfrm>
            <a:off x="333375" y="1304926"/>
            <a:ext cx="8448675" cy="4552950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矩形 5"/>
          <p:cNvSpPr>
            <a:spLocks noChangeArrowheads="1"/>
          </p:cNvSpPr>
          <p:nvPr/>
        </p:nvSpPr>
        <p:spPr bwMode="auto">
          <a:xfrm>
            <a:off x="333374" y="1319982"/>
            <a:ext cx="8382001" cy="457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页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面的实现细节，具体分析如下：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1600" dirty="0"/>
              <a:t>div.carouse-inner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用于存放轮播的图片。</a:t>
            </a:r>
            <a:r>
              <a:rPr lang="zh-CN" altLang="en-US" sz="1600" dirty="0"/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1600" dirty="0"/>
              <a:t>a.left</a:t>
            </a:r>
            <a:r>
              <a:rPr lang="zh-CN" altLang="en-US" sz="1600" dirty="0"/>
              <a:t>和</a:t>
            </a:r>
            <a:r>
              <a:rPr lang="en-US" altLang="zh-CN" sz="1600" dirty="0"/>
              <a:t>a.right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是轮播控制器。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1600" dirty="0"/>
              <a:t>ol.carousel-indicators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是控制轮播图序列的轮播计数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器。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页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面的动态响应式效果，思路如下所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示：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1600" dirty="0"/>
              <a:t>Bootstrap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轮播图自带一些响应式的效果，但是为了页面美观，我们选择在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PC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端和移动端使用不同大小的图片资源。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）显示不同图片资源可以通过将</a:t>
            </a:r>
            <a:r>
              <a:rPr lang="en-US" altLang="zh-CN" sz="1600" dirty="0"/>
              <a:t>div.carouse-inner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中需要轮播图片的</a:t>
            </a:r>
            <a:r>
              <a:rPr lang="en-US" altLang="zh-CN" sz="1600" dirty="0"/>
              <a:t>HTML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代码变成动态。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）将两种不同大小图片资源路径定义成固定的字符串，通过</a:t>
            </a:r>
            <a:r>
              <a:rPr lang="en-US" altLang="zh-CN" sz="1600" dirty="0"/>
              <a:t>Ajax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获取字符串数据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，判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断设备是移动端还是</a:t>
            </a:r>
            <a:r>
              <a:rPr lang="en-US" altLang="zh-CN" sz="1600" dirty="0"/>
              <a:t>PC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端，使用</a:t>
            </a:r>
            <a:r>
              <a:rPr lang="en-US" altLang="zh-CN" sz="1600" dirty="0"/>
              <a:t>underscore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模板引擎来拼接</a:t>
            </a:r>
            <a:r>
              <a:rPr lang="en-US" altLang="zh-CN" sz="1600" dirty="0"/>
              <a:t>HTML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，最后将</a:t>
            </a:r>
            <a:r>
              <a:rPr lang="en-US" altLang="zh-CN" sz="1600" dirty="0"/>
              <a:t>HTML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代码放到</a:t>
            </a:r>
            <a:r>
              <a:rPr lang="en-US" altLang="zh-CN" sz="1600" dirty="0"/>
              <a:t>div.carouse-inner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中。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）在移动端需要使用</a:t>
            </a:r>
            <a:r>
              <a:rPr lang="en-US" altLang="zh-CN" sz="1600" dirty="0"/>
              <a:t>Touch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事件来实现手势滑动轮播图的效果。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033060" y="6035748"/>
            <a:ext cx="7109348" cy="408623"/>
          </a:xfrm>
          <a:prstGeom prst="roundRect">
            <a:avLst/>
          </a:prstGeom>
          <a:solidFill>
            <a:srgbClr val="0567A2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案例代码（详见教材 任务</a:t>
            </a:r>
            <a:r>
              <a:rPr lang="en-US" altLang="zh-CN" b="1" dirty="0" smtClean="0">
                <a:solidFill>
                  <a:schemeClr val="bg1"/>
                </a:solidFill>
                <a:ea typeface="宋体" pitchFamily="2" charset="-122"/>
              </a:rPr>
              <a:t>4-</a:t>
            </a: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代码实现）</a:t>
            </a:r>
            <a:endParaRPr lang="en-US" altLang="zh-CN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7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4-</a:t>
            </a:r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轮播图模块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771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 bwMode="auto">
          <a:xfrm>
            <a:off x="684590" y="2247900"/>
            <a:ext cx="7792660" cy="3781426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矩形 5"/>
          <p:cNvSpPr>
            <a:spLocks noChangeArrowheads="1"/>
          </p:cNvSpPr>
          <p:nvPr/>
        </p:nvSpPr>
        <p:spPr bwMode="auto">
          <a:xfrm>
            <a:off x="975360" y="2490695"/>
            <a:ext cx="717313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“黑马财富”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的第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个任务是完成信息和预约两个模块，这两个模块在</a:t>
            </a:r>
            <a:r>
              <a:rPr lang="en-US" altLang="zh-CN" dirty="0"/>
              <a:t>PC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端的页面效果如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图所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示。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2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32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5-</a:t>
            </a:r>
            <a:r>
              <a:rPr lang="zh-CN" altLang="en-US" sz="32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信息和预约模块</a:t>
            </a:r>
            <a:endParaRPr lang="zh-CN" altLang="zh-CN" sz="32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1715" y="1285485"/>
            <a:ext cx="17684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任务描述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pic>
        <p:nvPicPr>
          <p:cNvPr id="21506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17" y="3600450"/>
            <a:ext cx="6858704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6251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 txBox="1">
            <a:spLocks/>
          </p:cNvSpPr>
          <p:nvPr/>
        </p:nvSpPr>
        <p:spPr bwMode="auto">
          <a:xfrm>
            <a:off x="52784" y="1620838"/>
            <a:ext cx="7975600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1714500" lvl="3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/>
            </a:pP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请简述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Bootstrap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包中提供了哪些内容。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  </a:t>
            </a:r>
            <a:endParaRPr lang="zh-CN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714500" lvl="3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/>
            </a:pP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请简述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Bootstrap 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栅格系统的工作原理。 </a:t>
            </a:r>
          </a:p>
          <a:p>
            <a:pPr lvl="1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en-US" altLang="zh-CN" sz="2400" dirty="0">
              <a:solidFill>
                <a:prstClr val="black"/>
              </a:solidFill>
            </a:endParaRPr>
          </a:p>
        </p:txBody>
      </p:sp>
      <p:pic>
        <p:nvPicPr>
          <p:cNvPr id="4" name="Picture 6" descr="E:\设计支持\模板设计\T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7383" y="1178571"/>
            <a:ext cx="463239" cy="43073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85301" y="1180673"/>
            <a:ext cx="700834" cy="400110"/>
          </a:xfrm>
          <a:prstGeom prst="rect">
            <a:avLst/>
          </a:prstGeom>
          <a:noFill/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提问</a:t>
            </a:r>
            <a:endParaRPr lang="zh-CN" altLang="en-US" sz="2000" b="1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916758" y="2174121"/>
            <a:ext cx="7598707" cy="37797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Bootstrap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包中提供的内容包括基本结构、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CSS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、布局组件、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JavaScript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插件等，具体如下：</a:t>
            </a:r>
          </a:p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基本结构：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Bootstrap 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提供了一个带有网格系统、链接样式、背景的基本结构。</a:t>
            </a:r>
          </a:p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CSS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Bootstrap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自带全局的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CSS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设置、定义基本的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HTML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元素样式、可扩展的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class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，以及一个先进的栅格系统。</a:t>
            </a:r>
          </a:p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布局组件：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Bootstrap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包含了十几个可重用的组件，用于创建图像、下拉菜单、导航、警告框、弹出框等等。</a:t>
            </a:r>
          </a:p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JavaScript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插件：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Bootstrap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包含了十几个自定义的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jQuery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插件。可以直接包含所有的插件，也可以逐个包含这些插件。</a:t>
            </a:r>
          </a:p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定制：开发人员可以定制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Bootstrap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的组件、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LESS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变量和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jQuery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插件来得到一套自定义的版本。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916500" y="2971006"/>
            <a:ext cx="7598965" cy="2553891"/>
          </a:xfrm>
          <a:prstGeom prst="roundRect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Bootstrap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栅格系统的工作原理如下所示：</a:t>
            </a:r>
          </a:p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“行”必须包含在布局容器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.container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类或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.container-fluid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类中，以便为其赋予合适的排列（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aligment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）和内补（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padding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）。</a:t>
            </a:r>
          </a:p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通过“行（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row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）”在水平方向创建一组“列（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column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）”，并且，只有“列（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column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）”可以作为“行（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row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）”的直接子元素。</a:t>
            </a:r>
          </a:p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行使用的样式“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.row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”，列使用样式“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col-*-*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”，我们的内容应当放置于“列（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column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）”内，列大于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时，将另起一行排列。</a:t>
            </a:r>
          </a:p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Bootstrap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栅格系统为不同屏幕宽度定义了不同的类。</a:t>
            </a:r>
          </a:p>
        </p:txBody>
      </p:sp>
      <p:sp>
        <p:nvSpPr>
          <p:cNvPr id="8" name="标题 1"/>
          <p:cNvSpPr>
            <a:spLocks noChangeArrowheads="1"/>
          </p:cNvSpPr>
          <p:nvPr/>
        </p:nvSpPr>
        <p:spPr bwMode="auto">
          <a:xfrm>
            <a:off x="1635852" y="182341"/>
            <a:ext cx="7544659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作业点评</a:t>
            </a:r>
            <a:endParaRPr lang="zh-CN" altLang="en-US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  <a:sym typeface="宋体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2926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 bwMode="auto">
          <a:xfrm>
            <a:off x="703035" y="1781176"/>
            <a:ext cx="7698015" cy="4648200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矩形 5"/>
          <p:cNvSpPr>
            <a:spLocks noChangeArrowheads="1"/>
          </p:cNvSpPr>
          <p:nvPr/>
        </p:nvSpPr>
        <p:spPr bwMode="auto">
          <a:xfrm>
            <a:off x="891540" y="1808154"/>
            <a:ext cx="72569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信息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和预约两个模块在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iPad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上的页面效果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如下图所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示。</a:t>
            </a:r>
            <a:endParaRPr lang="zh-CN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2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32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5-</a:t>
            </a:r>
            <a:r>
              <a:rPr lang="zh-CN" altLang="en-US" sz="32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信息和预约模块</a:t>
            </a:r>
            <a:endParaRPr lang="zh-CN" altLang="zh-CN" sz="32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1715" y="1056885"/>
            <a:ext cx="17684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任务描述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pic>
        <p:nvPicPr>
          <p:cNvPr id="2253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4" y="2315985"/>
            <a:ext cx="2803525" cy="403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96" y="2493646"/>
            <a:ext cx="1828800" cy="344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折角形 10"/>
          <p:cNvSpPr/>
          <p:nvPr/>
        </p:nvSpPr>
        <p:spPr>
          <a:xfrm>
            <a:off x="4191000" y="3350401"/>
            <a:ext cx="1838325" cy="1878824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5"/>
          <p:cNvSpPr>
            <a:spLocks noChangeArrowheads="1"/>
          </p:cNvSpPr>
          <p:nvPr/>
        </p:nvSpPr>
        <p:spPr bwMode="auto">
          <a:xfrm>
            <a:off x="4191000" y="3433635"/>
            <a:ext cx="1905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在</a:t>
            </a:r>
            <a:r>
              <a:rPr lang="en-US" altLang="zh-CN" sz="16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iphone6 Plus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上会隐藏信息模块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，预约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模块正常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显示，如右图所示。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8561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1" grpId="0" animBg="1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 bwMode="auto">
          <a:xfrm>
            <a:off x="514321" y="1910338"/>
            <a:ext cx="8136039" cy="4362449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矩形 5"/>
          <p:cNvSpPr>
            <a:spLocks noChangeArrowheads="1"/>
          </p:cNvSpPr>
          <p:nvPr/>
        </p:nvSpPr>
        <p:spPr bwMode="auto">
          <a:xfrm>
            <a:off x="514321" y="1924645"/>
            <a:ext cx="8058179" cy="44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了解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了该任务要实现的效果后，接下来分析一下页面结构，如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图所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示。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2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32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5-</a:t>
            </a:r>
            <a:r>
              <a:rPr lang="zh-CN" altLang="en-US" sz="32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信息和预约模块</a:t>
            </a:r>
            <a:endParaRPr lang="zh-CN" altLang="zh-CN" sz="32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1715" y="1056885"/>
            <a:ext cx="176843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任务分析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15" y="2662237"/>
            <a:ext cx="49149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047" y="2370096"/>
            <a:ext cx="2794195" cy="3813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椭圆 2"/>
          <p:cNvSpPr/>
          <p:nvPr/>
        </p:nvSpPr>
        <p:spPr>
          <a:xfrm>
            <a:off x="5819775" y="2403433"/>
            <a:ext cx="371475" cy="38262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306638" y="2461051"/>
            <a:ext cx="249760" cy="26309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681787" y="2493487"/>
            <a:ext cx="180975" cy="198225"/>
          </a:xfrm>
          <a:prstGeom prst="ellipse">
            <a:avLst/>
          </a:prstGeom>
          <a:solidFill>
            <a:srgbClr val="D5AC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5561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 decel="100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decel="100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decel="100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decel="100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4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 bwMode="auto">
          <a:xfrm>
            <a:off x="771526" y="2133600"/>
            <a:ext cx="7658100" cy="3371850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矩形 5"/>
          <p:cNvSpPr>
            <a:spLocks noChangeArrowheads="1"/>
          </p:cNvSpPr>
          <p:nvPr/>
        </p:nvSpPr>
        <p:spPr bwMode="auto">
          <a:xfrm>
            <a:off x="942368" y="2418784"/>
            <a:ext cx="7400928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页面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的实现细节，具体分析如下：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）信息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模块的每个栅格中包含</a:t>
            </a:r>
            <a:r>
              <a:rPr lang="en-US" altLang="zh-CN" sz="1600" dirty="0"/>
              <a:t>&lt;a&gt;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标签，</a:t>
            </a:r>
            <a:r>
              <a:rPr lang="en-US" altLang="zh-CN" sz="1600" dirty="0"/>
              <a:t>&lt;a&gt;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标签中内容为字体图标和文字。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）当鼠标悬停到信息模块的某个栅格内容上，字体图标和文字颜色发生变化。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） 预约模块两个部分中内容均为字体图标、文字和链接的组合，</a:t>
            </a:r>
            <a:r>
              <a:rPr lang="en-US" altLang="zh-CN" sz="1600" dirty="0"/>
              <a:t>div.pull-left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中的链接和</a:t>
            </a:r>
            <a:r>
              <a:rPr lang="en-US" altLang="zh-CN" sz="1600" dirty="0"/>
              <a:t>div.pull-right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中的内容均需要添加鼠标悬停的效果，即字体图标和文字颜色发生变化。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）在手机端使用响应式工具隐藏信息模块，为</a:t>
            </a:r>
            <a:r>
              <a:rPr lang="en-US" altLang="zh-CN" sz="1600" dirty="0"/>
              <a:t>div.heima_info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添加</a:t>
            </a:r>
            <a:r>
              <a:rPr lang="en-US" altLang="zh-CN" sz="1600" dirty="0"/>
              <a:t>.hidden-xs</a:t>
            </a:r>
            <a:r>
              <a:rPr lang="zh-CN" altLang="en-US" sz="1600" dirty="0"/>
              <a:t>。 </a:t>
            </a:r>
          </a:p>
        </p:txBody>
      </p:sp>
      <p:sp>
        <p:nvSpPr>
          <p:cNvPr id="9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2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32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5-</a:t>
            </a:r>
            <a:r>
              <a:rPr lang="zh-CN" altLang="en-US" sz="32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信息和预约模块</a:t>
            </a:r>
            <a:endParaRPr lang="zh-CN" altLang="zh-CN" sz="32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1715" y="1199760"/>
            <a:ext cx="176843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任务分析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933450" y="5831436"/>
            <a:ext cx="7353300" cy="408623"/>
          </a:xfrm>
          <a:prstGeom prst="roundRect">
            <a:avLst/>
          </a:prstGeom>
          <a:solidFill>
            <a:srgbClr val="0567A2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案例代码（详见教材 任务</a:t>
            </a:r>
            <a:r>
              <a:rPr lang="en-US" altLang="zh-CN" b="1" dirty="0" smtClean="0">
                <a:solidFill>
                  <a:schemeClr val="bg1"/>
                </a:solidFill>
                <a:ea typeface="宋体" pitchFamily="2" charset="-122"/>
              </a:rPr>
              <a:t>5-</a:t>
            </a: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代码实现）</a:t>
            </a:r>
            <a:endParaRPr lang="en-US" altLang="zh-CN" b="1" dirty="0">
              <a:solidFill>
                <a:schemeClr val="bg1"/>
              </a:solidFill>
              <a:ea typeface="宋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3677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 bwMode="auto">
          <a:xfrm>
            <a:off x="487843" y="1955290"/>
            <a:ext cx="8136039" cy="4362449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矩形 5"/>
          <p:cNvSpPr>
            <a:spLocks noChangeArrowheads="1"/>
          </p:cNvSpPr>
          <p:nvPr/>
        </p:nvSpPr>
        <p:spPr bwMode="auto">
          <a:xfrm>
            <a:off x="716280" y="1955290"/>
            <a:ext cx="786950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“黑马财富”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的第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个任务是产品模块，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产品模块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PC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端每行显示三个产品，页面效果如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图所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示。</a:t>
            </a:r>
            <a:endParaRPr lang="zh-CN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6-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产品模块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0388" y="1123560"/>
            <a:ext cx="176843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任务描述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pic>
        <p:nvPicPr>
          <p:cNvPr id="24578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32" y="3201988"/>
            <a:ext cx="7380203" cy="270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637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 bwMode="auto">
          <a:xfrm>
            <a:off x="829434" y="1828802"/>
            <a:ext cx="7436473" cy="981073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矩形 5"/>
          <p:cNvSpPr>
            <a:spLocks noChangeArrowheads="1"/>
          </p:cNvSpPr>
          <p:nvPr/>
        </p:nvSpPr>
        <p:spPr bwMode="auto">
          <a:xfrm>
            <a:off x="914400" y="1802890"/>
            <a:ext cx="735150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点击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“黑马投资”标签可以切换标签页，产品模块在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iPad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上每行显示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两种产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品，页面效果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如左图所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示。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6-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产品模块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0388" y="1123560"/>
            <a:ext cx="176843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任务描述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pic>
        <p:nvPicPr>
          <p:cNvPr id="25602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35" y="2895600"/>
            <a:ext cx="2514600" cy="362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682" y="2886075"/>
            <a:ext cx="1884225" cy="357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 bwMode="auto">
          <a:xfrm>
            <a:off x="3568598" y="3985842"/>
            <a:ext cx="2622652" cy="1809749"/>
          </a:xfrm>
          <a:prstGeom prst="rect">
            <a:avLst/>
          </a:prstGeom>
          <a:solidFill>
            <a:schemeClr val="bg2">
              <a:alpha val="90000"/>
            </a:schemeClr>
          </a:solidFill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矩形 5"/>
          <p:cNvSpPr>
            <a:spLocks noChangeArrowheads="1"/>
          </p:cNvSpPr>
          <p:nvPr/>
        </p:nvSpPr>
        <p:spPr bwMode="auto">
          <a:xfrm>
            <a:off x="3615463" y="4041265"/>
            <a:ext cx="240433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dirty="0"/>
              <a:t>iphone6 Plus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上每行显示一种商品，页面效果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如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右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图所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示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8789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487843" y="1819276"/>
            <a:ext cx="8136039" cy="4457700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矩形 9"/>
          <p:cNvSpPr/>
          <p:nvPr/>
        </p:nvSpPr>
        <p:spPr>
          <a:xfrm>
            <a:off x="560388" y="1123560"/>
            <a:ext cx="176843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任务分析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sp>
        <p:nvSpPr>
          <p:cNvPr id="12" name="矩形 5"/>
          <p:cNvSpPr>
            <a:spLocks noChangeArrowheads="1"/>
          </p:cNvSpPr>
          <p:nvPr/>
        </p:nvSpPr>
        <p:spPr bwMode="auto">
          <a:xfrm>
            <a:off x="560388" y="1857376"/>
            <a:ext cx="802456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了解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了该任务要实现的效果后，接下来分析一下页面结构，如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图所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示。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6-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产品模块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6626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8" y="2902232"/>
            <a:ext cx="5149850" cy="307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圆角矩形标注 15"/>
          <p:cNvSpPr/>
          <p:nvPr/>
        </p:nvSpPr>
        <p:spPr>
          <a:xfrm>
            <a:off x="5876925" y="2562224"/>
            <a:ext cx="2581274" cy="3391183"/>
          </a:xfrm>
          <a:prstGeom prst="wedgeRoundRectCallout">
            <a:avLst>
              <a:gd name="adj1" fmla="val -60882"/>
              <a:gd name="adj2" fmla="val 16197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产品模块是基于</a:t>
            </a:r>
            <a:r>
              <a:rPr lang="en-US" altLang="zh-CN" sz="1600" dirty="0" smtClean="0">
                <a:solidFill>
                  <a:schemeClr val="tx1"/>
                </a:solidFill>
              </a:rPr>
              <a:t>Bootstrap</a:t>
            </a:r>
            <a:r>
              <a:rPr lang="zh-CN" altLang="en-US" sz="1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的标签页实现的，所有内容包含在一个</a:t>
            </a:r>
            <a:r>
              <a:rPr lang="en-US" altLang="zh-CN" sz="1600" dirty="0" smtClean="0">
                <a:solidFill>
                  <a:schemeClr val="tx1"/>
                </a:solidFill>
              </a:rPr>
              <a:t>div.heima_product</a:t>
            </a:r>
            <a:r>
              <a:rPr lang="zh-CN" altLang="en-US" sz="1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标签中，并且在</a:t>
            </a:r>
            <a:r>
              <a:rPr lang="en-US" altLang="zh-CN" sz="1600" dirty="0" smtClean="0">
                <a:solidFill>
                  <a:schemeClr val="tx1"/>
                </a:solidFill>
              </a:rPr>
              <a:t>div.heima_product</a:t>
            </a:r>
            <a:r>
              <a:rPr lang="zh-CN" altLang="en-US" sz="1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中嵌套</a:t>
            </a:r>
            <a:r>
              <a:rPr lang="en-US" altLang="zh-CN" sz="1600" dirty="0" smtClean="0">
                <a:solidFill>
                  <a:schemeClr val="tx1"/>
                </a:solidFill>
              </a:rPr>
              <a:t>div.container</a:t>
            </a:r>
            <a:r>
              <a:rPr lang="zh-CN" altLang="en-US" sz="1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布局容器。标签也分为两大部分：</a:t>
            </a:r>
            <a:r>
              <a:rPr lang="en-US" altLang="zh-CN" sz="1600" dirty="0" smtClean="0">
                <a:solidFill>
                  <a:schemeClr val="tx1"/>
                </a:solidFill>
              </a:rPr>
              <a:t>div.nav-tabs-product-parent</a:t>
            </a:r>
            <a:r>
              <a:rPr lang="en-US" altLang="zh-CN" sz="1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标签页的页签</a:t>
            </a:r>
            <a:r>
              <a:rPr lang="en-US" altLang="zh-CN" sz="1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1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1600" dirty="0" smtClean="0">
                <a:solidFill>
                  <a:schemeClr val="tx1"/>
                </a:solidFill>
              </a:rPr>
              <a:t>div.tab-content</a:t>
            </a:r>
            <a:r>
              <a:rPr lang="zh-CN" altLang="en-US" sz="1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（每个页签对应的内容）。</a:t>
            </a:r>
            <a:endParaRPr lang="zh-CN" altLang="en-US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0805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487843" y="1819275"/>
            <a:ext cx="8136039" cy="4122079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矩形 5"/>
          <p:cNvSpPr>
            <a:spLocks noChangeArrowheads="1"/>
          </p:cNvSpPr>
          <p:nvPr/>
        </p:nvSpPr>
        <p:spPr bwMode="auto">
          <a:xfrm>
            <a:off x="531813" y="1834204"/>
            <a:ext cx="8063494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页面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的实现细节，具体分析如下：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1600" dirty="0"/>
              <a:t>div.nav-tabs-product-parent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中嵌套</a:t>
            </a:r>
            <a:r>
              <a:rPr lang="en-US" altLang="zh-CN" sz="1600" dirty="0"/>
              <a:t>&lt;ul&gt;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标签，每个</a:t>
            </a:r>
            <a:r>
              <a:rPr lang="en-US" altLang="zh-CN" sz="1600" dirty="0"/>
              <a:t>&lt;li&gt;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就是一个标签。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）覆盖</a:t>
            </a:r>
            <a:r>
              <a:rPr lang="en-US" altLang="zh-CN" sz="1600" dirty="0"/>
              <a:t>Bootstrap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标签页原有的样式，另外，为了让所有标签显示在一行，</a:t>
            </a:r>
            <a:r>
              <a:rPr lang="en-US" altLang="zh-CN" sz="1600" dirty="0"/>
              <a:t>&lt;ul&gt;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的宽度需要等于所有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&lt;li&gt;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的宽度的和，这个操作需要借助</a:t>
            </a:r>
            <a:r>
              <a:rPr lang="en-US" altLang="zh-CN" sz="1600" dirty="0"/>
              <a:t>JavaScript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代码来完成，使用 </a:t>
            </a:r>
            <a:r>
              <a:rPr lang="en-US" altLang="zh-CN" sz="1600" dirty="0"/>
              <a:t>innerWidth()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方法来获取每个</a:t>
            </a:r>
            <a:r>
              <a:rPr lang="en-US" altLang="zh-CN" sz="1600" dirty="0"/>
              <a:t>&lt;li&gt;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内边距的宽度。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1600" dirty="0"/>
              <a:t>div.tab-content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中嵌套多个</a:t>
            </a:r>
            <a:r>
              <a:rPr lang="en-US" altLang="zh-CN" sz="1600" dirty="0"/>
              <a:t>div.tab-pane</a:t>
            </a:r>
            <a:r>
              <a:rPr lang="zh-CN" altLang="en-US" sz="1600" dirty="0"/>
              <a:t>，</a:t>
            </a:r>
            <a:r>
              <a:rPr lang="en-US" altLang="zh-CN" sz="1600" dirty="0"/>
              <a:t>div.tab-pane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就是页签对应的标签页，一个</a:t>
            </a:r>
            <a:r>
              <a:rPr lang="en-US" altLang="zh-CN" sz="1600" dirty="0"/>
              <a:t>&lt;li&gt;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标签对应一个</a:t>
            </a:r>
            <a:r>
              <a:rPr lang="en-US" altLang="zh-CN" sz="1600" dirty="0"/>
              <a:t>div.tab-pane</a:t>
            </a:r>
            <a:r>
              <a:rPr lang="zh-CN" altLang="en-US" sz="1600" dirty="0" smtClean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所有产品都在第一页中显示，也就是说产品</a:t>
            </a:r>
            <a:r>
              <a:rPr lang="en-US" altLang="zh-CN" sz="1600" dirty="0" smtClean="0"/>
              <a:t>&lt;div&gt;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都放在第一个</a:t>
            </a:r>
            <a:r>
              <a:rPr lang="en-US" altLang="zh-CN" sz="1600" dirty="0" smtClean="0"/>
              <a:t>div.tab-content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中，每个产品的放在</a:t>
            </a:r>
            <a:r>
              <a:rPr lang="en-US" altLang="zh-CN" sz="1600" dirty="0" smtClean="0"/>
              <a:t>div. col-xs-12 col-sm-6 col-md-4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）引入</a:t>
            </a:r>
            <a:r>
              <a:rPr lang="en-US" altLang="zh-CN" sz="1600" dirty="0"/>
              <a:t>Swipe.js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插件来实现页面滑动的效果。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）在</a:t>
            </a:r>
            <a:r>
              <a:rPr lang="en-US" altLang="zh-CN" sz="1600" dirty="0"/>
              <a:t>index.js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中添加代码，实现产品标签页页签的横向滑动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6-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产品模块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60388" y="1123560"/>
            <a:ext cx="176843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任务分析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47335" y="6035748"/>
            <a:ext cx="7109348" cy="408623"/>
          </a:xfrm>
          <a:prstGeom prst="roundRect">
            <a:avLst/>
          </a:prstGeom>
          <a:solidFill>
            <a:srgbClr val="0567A2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案例代码（详见教材 任务</a:t>
            </a:r>
            <a:r>
              <a:rPr lang="en-US" altLang="zh-CN" b="1" dirty="0" smtClean="0">
                <a:solidFill>
                  <a:schemeClr val="bg1"/>
                </a:solidFill>
                <a:ea typeface="宋体" pitchFamily="2" charset="-122"/>
              </a:rPr>
              <a:t>6-</a:t>
            </a: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代码实现）</a:t>
            </a:r>
            <a:endParaRPr lang="en-US" altLang="zh-CN" b="1" dirty="0">
              <a:solidFill>
                <a:schemeClr val="bg1"/>
              </a:solidFill>
              <a:ea typeface="宋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3850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7-</a:t>
            </a:r>
            <a:r>
              <a:rPr lang="zh-CN" altLang="en-US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新闻和合作伙伴模块</a:t>
            </a:r>
            <a:endParaRPr lang="zh-CN" altLang="zh-CN" sz="28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0388" y="1123560"/>
            <a:ext cx="176843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任务描述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87843" y="1933574"/>
            <a:ext cx="8136039" cy="4505325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矩形 5"/>
          <p:cNvSpPr>
            <a:spLocks noChangeArrowheads="1"/>
          </p:cNvSpPr>
          <p:nvPr/>
        </p:nvSpPr>
        <p:spPr bwMode="auto">
          <a:xfrm>
            <a:off x="769620" y="1936240"/>
            <a:ext cx="783438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“黑马财富”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的第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个任务是完成新闻模块和合作伙伴模块，两个模块在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PC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端每行显示三个产品，页面效果如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图所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示。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765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4" y="2964345"/>
            <a:ext cx="6467475" cy="33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1630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 bwMode="auto">
          <a:xfrm>
            <a:off x="660953" y="1326640"/>
            <a:ext cx="7778197" cy="540259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矩形 5"/>
          <p:cNvSpPr>
            <a:spLocks noChangeArrowheads="1"/>
          </p:cNvSpPr>
          <p:nvPr/>
        </p:nvSpPr>
        <p:spPr bwMode="auto">
          <a:xfrm>
            <a:off x="972472" y="1326640"/>
            <a:ext cx="746667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新闻和合作伙伴两个模块在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iPad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上菜单变为横排，页面效果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如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左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图所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示。</a:t>
            </a:r>
          </a:p>
        </p:txBody>
      </p:sp>
      <p:sp>
        <p:nvSpPr>
          <p:cNvPr id="9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7-</a:t>
            </a:r>
            <a:r>
              <a:rPr lang="zh-CN" altLang="en-US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新闻和合作伙伴模块</a:t>
            </a:r>
            <a:endParaRPr lang="zh-CN" altLang="zh-CN" sz="28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867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53" y="2114549"/>
            <a:ext cx="2933632" cy="4219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366" y="2114549"/>
            <a:ext cx="2155207" cy="408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2" y="1444389"/>
            <a:ext cx="304759" cy="304759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730332" y="2788920"/>
            <a:ext cx="2454860" cy="2514600"/>
            <a:chOff x="3730332" y="2788920"/>
            <a:chExt cx="2454860" cy="2514600"/>
          </a:xfrm>
        </p:grpSpPr>
        <p:sp>
          <p:nvSpPr>
            <p:cNvPr id="5" name="流程图: 资料带 4"/>
            <p:cNvSpPr/>
            <p:nvPr/>
          </p:nvSpPr>
          <p:spPr>
            <a:xfrm>
              <a:off x="3730332" y="2788920"/>
              <a:ext cx="2454860" cy="2514600"/>
            </a:xfrm>
            <a:prstGeom prst="flowChartPunchedTape">
              <a:avLst/>
            </a:prstGeom>
            <a:solidFill>
              <a:srgbClr val="F6E0F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5"/>
            <p:cNvSpPr>
              <a:spLocks noChangeArrowheads="1"/>
            </p:cNvSpPr>
            <p:nvPr/>
          </p:nvSpPr>
          <p:spPr bwMode="auto">
            <a:xfrm>
              <a:off x="3730332" y="3212590"/>
              <a:ext cx="2454860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在</a:t>
              </a:r>
              <a:r>
                <a:rPr lang="en-US" altLang="zh-CN" dirty="0"/>
                <a:t>iphone6 plus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上会隐藏“</a:t>
              </a:r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【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黑马还款</a:t>
              </a:r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】”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前面的日期，页面效果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如右图所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示。</a:t>
              </a:r>
              <a:endParaRPr lang="zh-CN" altLang="zh-CN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27418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487843" y="1819276"/>
            <a:ext cx="8136039" cy="4457700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矩形 9"/>
          <p:cNvSpPr/>
          <p:nvPr/>
        </p:nvSpPr>
        <p:spPr>
          <a:xfrm>
            <a:off x="560388" y="1123560"/>
            <a:ext cx="176843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任务分析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sp>
        <p:nvSpPr>
          <p:cNvPr id="12" name="矩形 5"/>
          <p:cNvSpPr>
            <a:spLocks noChangeArrowheads="1"/>
          </p:cNvSpPr>
          <p:nvPr/>
        </p:nvSpPr>
        <p:spPr bwMode="auto">
          <a:xfrm>
            <a:off x="815340" y="1857376"/>
            <a:ext cx="776961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了解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了该任务要实现的效果后，接下来分析一下页面结构，如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图所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示。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7-</a:t>
            </a:r>
            <a:r>
              <a:rPr lang="zh-CN" altLang="en-US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新闻和合作伙伴模块</a:t>
            </a:r>
            <a:endParaRPr lang="zh-CN" altLang="zh-CN" sz="28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9698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47" y="2797969"/>
            <a:ext cx="4610476" cy="297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圆角矩形标注 15"/>
          <p:cNvSpPr/>
          <p:nvPr/>
        </p:nvSpPr>
        <p:spPr>
          <a:xfrm>
            <a:off x="5165823" y="2365207"/>
            <a:ext cx="3419128" cy="3911769"/>
          </a:xfrm>
          <a:prstGeom prst="wedgeRoundRectCallout">
            <a:avLst>
              <a:gd name="adj1" fmla="val -60882"/>
              <a:gd name="adj2" fmla="val 16197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zh-CN" altLang="en-US" sz="1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新闻</a:t>
            </a:r>
            <a:r>
              <a:rPr lang="zh-CN" altLang="en-US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模块的所有内容包含在一个</a:t>
            </a:r>
            <a:r>
              <a:rPr lang="en-US" altLang="zh-CN" sz="1400" dirty="0">
                <a:solidFill>
                  <a:schemeClr val="tx1"/>
                </a:solidFill>
              </a:rPr>
              <a:t>div.heima_news</a:t>
            </a:r>
            <a:r>
              <a:rPr lang="zh-CN" altLang="en-US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中，并且在</a:t>
            </a:r>
            <a:r>
              <a:rPr lang="en-US" altLang="zh-CN" sz="1400" dirty="0">
                <a:solidFill>
                  <a:schemeClr val="tx1"/>
                </a:solidFill>
              </a:rPr>
              <a:t>div.heima_info</a:t>
            </a:r>
            <a:r>
              <a:rPr lang="zh-CN" altLang="en-US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中嵌套</a:t>
            </a:r>
            <a:r>
              <a:rPr lang="en-US" altLang="zh-CN" sz="1400" dirty="0">
                <a:solidFill>
                  <a:schemeClr val="tx1"/>
                </a:solidFill>
              </a:rPr>
              <a:t>div.container</a:t>
            </a:r>
            <a:r>
              <a:rPr lang="zh-CN" altLang="en-US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布局容器，布局容器中嵌套</a:t>
            </a:r>
            <a:r>
              <a:rPr lang="en-US" altLang="zh-CN" sz="1400" dirty="0">
                <a:solidFill>
                  <a:schemeClr val="tx1"/>
                </a:solidFill>
              </a:rPr>
              <a:t>div.row</a:t>
            </a:r>
            <a:r>
              <a:rPr lang="zh-CN" altLang="en-US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通过栅格系统进行布局，将整个信息模块被划分为</a:t>
            </a:r>
            <a:r>
              <a:rPr lang="en-US" altLang="zh-CN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个部分，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div.col-md-2</a:t>
            </a:r>
            <a:r>
              <a:rPr lang="zh-CN" altLang="en-US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用于存放标题“全部新闻”，</a:t>
            </a:r>
            <a:r>
              <a:rPr lang="en-US" altLang="zh-CN" sz="1400" dirty="0">
                <a:solidFill>
                  <a:schemeClr val="tx1"/>
                </a:solidFill>
              </a:rPr>
              <a:t>div.col-md-1</a:t>
            </a:r>
            <a:r>
              <a:rPr lang="zh-CN" altLang="en-US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中用于存放标签页页签 ，</a:t>
            </a:r>
            <a:r>
              <a:rPr lang="en-US" altLang="zh-CN" sz="1400" dirty="0">
                <a:solidFill>
                  <a:schemeClr val="tx1"/>
                </a:solidFill>
              </a:rPr>
              <a:t>div.col-md-7</a:t>
            </a:r>
            <a:r>
              <a:rPr lang="zh-CN" altLang="en-US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中，用于存放标签页对应内容。合作伙伴模块的所有内容包含在</a:t>
            </a:r>
            <a:r>
              <a:rPr lang="en-US" altLang="zh-CN" sz="1400" dirty="0">
                <a:solidFill>
                  <a:schemeClr val="tx1"/>
                </a:solidFill>
              </a:rPr>
              <a:t>div.heima_partner</a:t>
            </a:r>
            <a:r>
              <a:rPr lang="zh-CN" altLang="en-US" sz="1400" dirty="0">
                <a:solidFill>
                  <a:schemeClr val="tx1"/>
                </a:solidFill>
              </a:rPr>
              <a:t>中</a:t>
            </a:r>
            <a:r>
              <a:rPr lang="zh-CN" altLang="en-US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，并且在</a:t>
            </a:r>
            <a:r>
              <a:rPr lang="en-US" altLang="zh-CN" sz="1400" dirty="0">
                <a:solidFill>
                  <a:schemeClr val="tx1"/>
                </a:solidFill>
              </a:rPr>
              <a:t>div.heima_partner</a:t>
            </a:r>
            <a:r>
              <a:rPr lang="zh-CN" altLang="en-US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中嵌套</a:t>
            </a:r>
            <a:r>
              <a:rPr lang="en-US" altLang="zh-CN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div.container</a:t>
            </a:r>
            <a:r>
              <a:rPr lang="zh-CN" altLang="en-US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布局容器，预约模块主要分为两大部分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altLang="zh-CN" sz="1400" dirty="0">
                <a:solidFill>
                  <a:schemeClr val="tx1"/>
                </a:solidFill>
              </a:rPr>
              <a:t>&lt;h3&gt;</a:t>
            </a:r>
            <a:r>
              <a:rPr lang="zh-CN" altLang="en-US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标题部分和</a:t>
            </a:r>
            <a:r>
              <a:rPr lang="en-US" altLang="zh-CN" sz="1400" dirty="0">
                <a:solidFill>
                  <a:schemeClr val="tx1"/>
                </a:solidFill>
              </a:rPr>
              <a:t>&lt;ul&gt;</a:t>
            </a:r>
            <a:r>
              <a:rPr lang="zh-CN" altLang="en-US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</a:t>
            </a:r>
            <a:r>
              <a:rPr lang="en-US" altLang="zh-CN" sz="1400" dirty="0">
                <a:solidFill>
                  <a:schemeClr val="tx1"/>
                </a:solidFill>
              </a:rPr>
              <a:t>logo</a:t>
            </a:r>
            <a:r>
              <a:rPr lang="zh-CN" altLang="en-US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部分中。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3830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项目简介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504950" y="2298393"/>
            <a:ext cx="5976094" cy="2559358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任意多边形 7"/>
          <p:cNvSpPr/>
          <p:nvPr/>
        </p:nvSpPr>
        <p:spPr bwMode="auto">
          <a:xfrm>
            <a:off x="5037882" y="2115716"/>
            <a:ext cx="2198687" cy="301006"/>
          </a:xfrm>
          <a:custGeom>
            <a:avLst/>
            <a:gdLst>
              <a:gd name="connsiteX0" fmla="*/ 0 w 4267200"/>
              <a:gd name="connsiteY0" fmla="*/ 201820 h 1210897"/>
              <a:gd name="connsiteX1" fmla="*/ 201820 w 4267200"/>
              <a:gd name="connsiteY1" fmla="*/ 0 h 1210897"/>
              <a:gd name="connsiteX2" fmla="*/ 4065380 w 4267200"/>
              <a:gd name="connsiteY2" fmla="*/ 0 h 1210897"/>
              <a:gd name="connsiteX3" fmla="*/ 4267200 w 4267200"/>
              <a:gd name="connsiteY3" fmla="*/ 201820 h 1210897"/>
              <a:gd name="connsiteX4" fmla="*/ 4267200 w 4267200"/>
              <a:gd name="connsiteY4" fmla="*/ 1009077 h 1210897"/>
              <a:gd name="connsiteX5" fmla="*/ 4065380 w 4267200"/>
              <a:gd name="connsiteY5" fmla="*/ 1210897 h 1210897"/>
              <a:gd name="connsiteX6" fmla="*/ 201820 w 4267200"/>
              <a:gd name="connsiteY6" fmla="*/ 1210897 h 1210897"/>
              <a:gd name="connsiteX7" fmla="*/ 0 w 4267200"/>
              <a:gd name="connsiteY7" fmla="*/ 1009077 h 1210897"/>
              <a:gd name="connsiteX8" fmla="*/ 0 w 4267200"/>
              <a:gd name="connsiteY8" fmla="*/ 201820 h 1210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7200" h="1210897">
                <a:moveTo>
                  <a:pt x="0" y="201820"/>
                </a:moveTo>
                <a:cubicBezTo>
                  <a:pt x="0" y="90358"/>
                  <a:pt x="90358" y="0"/>
                  <a:pt x="201820" y="0"/>
                </a:cubicBezTo>
                <a:lnTo>
                  <a:pt x="4065380" y="0"/>
                </a:lnTo>
                <a:cubicBezTo>
                  <a:pt x="4176842" y="0"/>
                  <a:pt x="4267200" y="90358"/>
                  <a:pt x="4267200" y="201820"/>
                </a:cubicBezTo>
                <a:lnTo>
                  <a:pt x="4267200" y="1009077"/>
                </a:lnTo>
                <a:cubicBezTo>
                  <a:pt x="4267200" y="1120539"/>
                  <a:pt x="4176842" y="1210897"/>
                  <a:pt x="4065380" y="1210897"/>
                </a:cubicBezTo>
                <a:lnTo>
                  <a:pt x="201820" y="1210897"/>
                </a:lnTo>
                <a:cubicBezTo>
                  <a:pt x="90358" y="1210897"/>
                  <a:pt x="0" y="1120539"/>
                  <a:pt x="0" y="1009077"/>
                </a:cubicBezTo>
                <a:lnTo>
                  <a:pt x="0" y="201820"/>
                </a:lnTo>
                <a:close/>
              </a:path>
            </a:pathLst>
          </a:custGeom>
          <a:solidFill>
            <a:srgbClr val="0567A2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20401" tIns="59111" rIns="220401" bIns="59111" spcCol="1270" anchor="ctr"/>
          <a:lstStyle/>
          <a:p>
            <a:pPr defTabSz="28892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6500" dirty="0"/>
          </a:p>
        </p:txBody>
      </p:sp>
      <p:sp>
        <p:nvSpPr>
          <p:cNvPr id="9" name="矩形 75"/>
          <p:cNvSpPr>
            <a:spLocks noChangeArrowheads="1"/>
          </p:cNvSpPr>
          <p:nvPr/>
        </p:nvSpPr>
        <p:spPr bwMode="auto">
          <a:xfrm>
            <a:off x="5037882" y="2082068"/>
            <a:ext cx="21097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知识点概述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5"/>
          <p:cNvSpPr>
            <a:spLocks noChangeArrowheads="1"/>
          </p:cNvSpPr>
          <p:nvPr/>
        </p:nvSpPr>
        <p:spPr bwMode="auto">
          <a:xfrm>
            <a:off x="1943099" y="2593553"/>
            <a:ext cx="517207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本项目名称为“黑马财富”，是一个跨平台响应式的投资理财网站首页，首先为读者介绍项目的基本功能、页面结构和项目的目录结构。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307" y="1266798"/>
            <a:ext cx="1089978" cy="10899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5179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86" y="1706668"/>
            <a:ext cx="7945436" cy="376449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60388" y="1123560"/>
            <a:ext cx="176843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dirty="0" smtClean="0">
                <a:solidFill>
                  <a:srgbClr val="0567A2"/>
                </a:solidFill>
              </a:rPr>
              <a:t>任务分析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47335" y="5627125"/>
            <a:ext cx="7109348" cy="408623"/>
          </a:xfrm>
          <a:prstGeom prst="roundRect">
            <a:avLst/>
          </a:prstGeom>
          <a:solidFill>
            <a:srgbClr val="0567A2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b="1" smtClean="0">
                <a:solidFill>
                  <a:schemeClr val="bg1"/>
                </a:solidFill>
                <a:ea typeface="宋体" pitchFamily="2" charset="-122"/>
              </a:rPr>
              <a:t>案例代码（详见教材 任务</a:t>
            </a:r>
            <a:r>
              <a:rPr lang="en-US" altLang="zh-CN" b="1" smtClean="0">
                <a:solidFill>
                  <a:schemeClr val="bg1"/>
                </a:solidFill>
                <a:ea typeface="宋体" pitchFamily="2" charset="-122"/>
              </a:rPr>
              <a:t>7-</a:t>
            </a:r>
            <a:r>
              <a:rPr lang="zh-CN" altLang="en-US" b="1" smtClean="0">
                <a:solidFill>
                  <a:schemeClr val="bg1"/>
                </a:solidFill>
                <a:ea typeface="宋体" pitchFamily="2" charset="-122"/>
              </a:rPr>
              <a:t>代码实现）</a:t>
            </a:r>
            <a:endParaRPr lang="en-US" altLang="zh-CN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7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7-</a:t>
            </a:r>
            <a:r>
              <a:rPr lang="zh-CN" altLang="en-US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新闻和合作伙伴模块</a:t>
            </a:r>
            <a:endParaRPr lang="zh-CN" altLang="zh-CN" sz="28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5"/>
          <p:cNvSpPr>
            <a:spLocks noChangeArrowheads="1"/>
          </p:cNvSpPr>
          <p:nvPr/>
        </p:nvSpPr>
        <p:spPr bwMode="auto">
          <a:xfrm>
            <a:off x="685800" y="2452217"/>
            <a:ext cx="7820022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页面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的实现细节，具体分析如下：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）新闻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模块的每个新闻标签页的页签和预约模块的企业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logo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为字体图标。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）所有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新闻在标签页的第一页中有内容，后面几页没有内容。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）每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条新闻内容在一个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&lt;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li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标签中，并包含在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&lt;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链接内。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）每个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企业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logo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在一个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&lt;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li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标签中，直接为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&lt;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链接设置字体图标。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）使用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媒体查询 ，让内容在不同终端合理显示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930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meng.zhang\Desktop\未命名-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7623" y="1538848"/>
            <a:ext cx="380996" cy="38099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021937" y="1529291"/>
            <a:ext cx="1288439" cy="400110"/>
          </a:xfrm>
          <a:prstGeom prst="rect">
            <a:avLst/>
          </a:prstGeom>
          <a:noFill/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黑体" pitchFamily="49" charset="-122"/>
                <a:ea typeface="黑体" pitchFamily="49" charset="-122"/>
              </a:rPr>
              <a:t>作业</a:t>
            </a:r>
            <a:endParaRPr lang="zh-CN" altLang="en-US" sz="2000" b="1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2783" y="1620838"/>
            <a:ext cx="8967391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457200" lvl="1" indent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endParaRPr lang="en-US" altLang="zh-CN" sz="2400" dirty="0" smtClean="0">
              <a:solidFill>
                <a:prstClr val="black"/>
              </a:solidFill>
            </a:endParaRPr>
          </a:p>
          <a:p>
            <a:pPr marL="1714500" lvl="3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请列举一个项目从开始到上线的开发流程需要哪些步骤。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714500" lvl="3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请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列举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个“黑马商城”项目中应用的重点知识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endParaRPr lang="en-US" altLang="zh-CN" sz="2400" dirty="0">
              <a:solidFill>
                <a:prstClr val="black"/>
              </a:solidFill>
            </a:endParaRPr>
          </a:p>
        </p:txBody>
      </p:sp>
      <p:sp>
        <p:nvSpPr>
          <p:cNvPr id="8" name="标题 1"/>
          <p:cNvSpPr>
            <a:spLocks noChangeArrowheads="1"/>
          </p:cNvSpPr>
          <p:nvPr/>
        </p:nvSpPr>
        <p:spPr bwMode="auto">
          <a:xfrm>
            <a:off x="1644241" y="190730"/>
            <a:ext cx="7494325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课后作业</a:t>
            </a:r>
            <a:endParaRPr lang="zh-CN" altLang="en-US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  <a:sym typeface="宋体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335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 txBox="1">
            <a:spLocks/>
          </p:cNvSpPr>
          <p:nvPr/>
        </p:nvSpPr>
        <p:spPr bwMode="auto">
          <a:xfrm>
            <a:off x="38213" y="1620838"/>
            <a:ext cx="8272066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1714500" lvl="3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请列举一个项目从开始到上线的开发流程需要哪些步骤。</a:t>
            </a:r>
          </a:p>
          <a:p>
            <a:pPr marL="1714500" lvl="3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请列举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个“黑马商城”项目中应用的重点知识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Picture 6" descr="E:\设计支持\模板设计\T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7383" y="1178571"/>
            <a:ext cx="463239" cy="43073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85301" y="1180673"/>
            <a:ext cx="700834" cy="400110"/>
          </a:xfrm>
          <a:prstGeom prst="rect">
            <a:avLst/>
          </a:prstGeom>
          <a:noFill/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提问</a:t>
            </a:r>
            <a:endParaRPr lang="zh-CN" altLang="en-US" sz="2000" b="1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标题 1"/>
          <p:cNvSpPr>
            <a:spLocks noChangeArrowheads="1"/>
          </p:cNvSpPr>
          <p:nvPr/>
        </p:nvSpPr>
        <p:spPr bwMode="auto">
          <a:xfrm>
            <a:off x="1635852" y="182341"/>
            <a:ext cx="7544659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作业点评</a:t>
            </a:r>
            <a:endParaRPr lang="zh-CN" altLang="en-US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  <a:sym typeface="宋体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486133" y="2706012"/>
            <a:ext cx="6248165" cy="2860358"/>
          </a:xfrm>
          <a:prstGeom prst="roundRect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）视口</a:t>
            </a:r>
          </a:p>
          <a:p>
            <a:r>
              <a:rPr lang="zh-CN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）媒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体查询</a:t>
            </a:r>
          </a:p>
          <a:p>
            <a:r>
              <a:rPr lang="zh-CN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Bootstrap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响应式工具</a:t>
            </a:r>
          </a:p>
          <a:p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Bootstrap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布局容器</a:t>
            </a:r>
          </a:p>
          <a:p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Bootstrap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栅格系统</a:t>
            </a:r>
          </a:p>
          <a:p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Bootstrap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轮播图</a:t>
            </a:r>
          </a:p>
          <a:p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underscore</a:t>
            </a:r>
            <a:endParaRPr lang="zh-CN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Bootstrap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标签页</a:t>
            </a:r>
          </a:p>
          <a:p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Touch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事件</a:t>
            </a:r>
          </a:p>
          <a:p>
            <a:pPr lvl="0"/>
            <a:endParaRPr lang="zh-CN" altLang="zh-CN" sz="1600" dirty="0"/>
          </a:p>
        </p:txBody>
      </p:sp>
      <p:sp>
        <p:nvSpPr>
          <p:cNvPr id="2" name="圆角矩形 1"/>
          <p:cNvSpPr/>
          <p:nvPr/>
        </p:nvSpPr>
        <p:spPr>
          <a:xfrm>
            <a:off x="1486131" y="2169917"/>
            <a:ext cx="5962415" cy="177211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 smtClean="0"/>
              <a:t>    </a:t>
            </a:r>
            <a:r>
              <a:rPr lang="zh-CN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产品创</a:t>
            </a:r>
            <a:r>
              <a:rPr lang="zh-CN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意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2000"/>
              </a:lnSpc>
            </a:pP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）产品原形</a:t>
            </a:r>
          </a:p>
          <a:p>
            <a:pPr>
              <a:lnSpc>
                <a:spcPts val="2000"/>
              </a:lnSpc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）美工设计</a:t>
            </a:r>
          </a:p>
          <a:p>
            <a:pPr>
              <a:lnSpc>
                <a:spcPts val="2000"/>
              </a:lnSpc>
            </a:pP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）前端实现</a:t>
            </a:r>
          </a:p>
          <a:p>
            <a:pPr>
              <a:lnSpc>
                <a:spcPts val="2000"/>
              </a:lnSpc>
            </a:pP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）后端实现</a:t>
            </a:r>
          </a:p>
          <a:p>
            <a:pPr>
              <a:lnSpc>
                <a:spcPts val="2000"/>
              </a:lnSpc>
            </a:pP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）测试、试运行、上线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655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2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5361232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581026" y="1995525"/>
            <a:ext cx="8021638" cy="4209090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矩形 5"/>
          <p:cNvSpPr/>
          <p:nvPr/>
        </p:nvSpPr>
        <p:spPr>
          <a:xfrm>
            <a:off x="560388" y="1152135"/>
            <a:ext cx="2387192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dirty="0" smtClean="0">
                <a:solidFill>
                  <a:srgbClr val="0567A2"/>
                </a:solidFill>
              </a:rPr>
              <a:t>项目</a:t>
            </a:r>
            <a:r>
              <a:rPr lang="zh-CN" altLang="zh-CN" sz="2400" b="1" dirty="0">
                <a:solidFill>
                  <a:srgbClr val="0567A2"/>
                </a:solidFill>
              </a:rPr>
              <a:t>功能</a:t>
            </a:r>
            <a:r>
              <a:rPr lang="zh-CN" altLang="zh-CN" sz="2400" b="1" dirty="0" smtClean="0">
                <a:solidFill>
                  <a:srgbClr val="0567A2"/>
                </a:solidFill>
              </a:rPr>
              <a:t>展示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sp>
        <p:nvSpPr>
          <p:cNvPr id="9" name="矩形 5"/>
          <p:cNvSpPr>
            <a:spLocks noChangeArrowheads="1"/>
          </p:cNvSpPr>
          <p:nvPr/>
        </p:nvSpPr>
        <p:spPr bwMode="auto">
          <a:xfrm>
            <a:off x="731520" y="1991685"/>
            <a:ext cx="785050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本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项目支持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PC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端及移动端屏幕的自适应，这里移动端主要以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iPad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iPhone6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Plus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的页面效果为主，网页在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PC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端的页面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效果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上半部分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如图所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示。</a:t>
            </a:r>
          </a:p>
        </p:txBody>
      </p:sp>
      <p:sp>
        <p:nvSpPr>
          <p:cNvPr id="10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600" b="1" dirty="0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项目简介</a:t>
            </a:r>
            <a:endParaRPr lang="zh-CN" altLang="zh-CN" sz="3600" b="1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132" y="2915015"/>
            <a:ext cx="6829425" cy="317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9120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638174" y="1962151"/>
            <a:ext cx="7839075" cy="4257674"/>
          </a:xfrm>
          <a:prstGeom prst="rect">
            <a:avLst/>
          </a:prstGeom>
          <a:ln w="9525">
            <a:solidFill>
              <a:srgbClr val="0567A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矩形 5"/>
          <p:cNvSpPr>
            <a:spLocks noChangeArrowheads="1"/>
          </p:cNvSpPr>
          <p:nvPr/>
        </p:nvSpPr>
        <p:spPr bwMode="auto">
          <a:xfrm>
            <a:off x="922020" y="1981680"/>
            <a:ext cx="69646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用鼠标向下滑动页面可以看到网页下半部分，如图所示</a:t>
            </a:r>
          </a:p>
        </p:txBody>
      </p:sp>
      <p:sp>
        <p:nvSpPr>
          <p:cNvPr id="10" name="矩形 9"/>
          <p:cNvSpPr/>
          <p:nvPr/>
        </p:nvSpPr>
        <p:spPr>
          <a:xfrm>
            <a:off x="560388" y="1152135"/>
            <a:ext cx="2387192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dirty="0" smtClean="0">
                <a:solidFill>
                  <a:srgbClr val="0567A2"/>
                </a:solidFill>
              </a:rPr>
              <a:t>项目</a:t>
            </a:r>
            <a:r>
              <a:rPr lang="zh-CN" altLang="zh-CN" sz="2400" b="1" dirty="0">
                <a:solidFill>
                  <a:srgbClr val="0567A2"/>
                </a:solidFill>
              </a:rPr>
              <a:t>功能</a:t>
            </a:r>
            <a:r>
              <a:rPr lang="zh-CN" altLang="zh-CN" sz="2400" b="1" dirty="0" smtClean="0">
                <a:solidFill>
                  <a:srgbClr val="0567A2"/>
                </a:solidFill>
              </a:rPr>
              <a:t>展示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2501584"/>
            <a:ext cx="6867526" cy="3549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项目简介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4141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项目简介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0388" y="1152135"/>
            <a:ext cx="2387192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dirty="0" smtClean="0">
                <a:solidFill>
                  <a:srgbClr val="0567A2"/>
                </a:solidFill>
              </a:rPr>
              <a:t>项目</a:t>
            </a:r>
            <a:r>
              <a:rPr lang="zh-CN" altLang="zh-CN" sz="2400" b="1" dirty="0">
                <a:solidFill>
                  <a:srgbClr val="0567A2"/>
                </a:solidFill>
              </a:rPr>
              <a:t>功能</a:t>
            </a:r>
            <a:r>
              <a:rPr lang="zh-CN" altLang="zh-CN" sz="2400" b="1" dirty="0" smtClean="0">
                <a:solidFill>
                  <a:srgbClr val="0567A2"/>
                </a:solidFill>
              </a:rPr>
              <a:t>展示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4019550" y="3467100"/>
            <a:ext cx="466725" cy="472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3" y="1265009"/>
            <a:ext cx="338137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5" y="2379343"/>
            <a:ext cx="2771477" cy="2489837"/>
          </a:xfrm>
          <a:prstGeom prst="rect">
            <a:avLst/>
          </a:prstGeom>
          <a:solidFill>
            <a:schemeClr val="bg2"/>
          </a:solidFill>
          <a:effectLst>
            <a:glow rad="88900">
              <a:schemeClr val="accent1">
                <a:alpha val="20000"/>
              </a:schemeClr>
            </a:glow>
          </a:effectLst>
        </p:spPr>
      </p:pic>
      <p:sp>
        <p:nvSpPr>
          <p:cNvPr id="11" name="矩形 5"/>
          <p:cNvSpPr>
            <a:spLocks noChangeArrowheads="1"/>
          </p:cNvSpPr>
          <p:nvPr/>
        </p:nvSpPr>
        <p:spPr bwMode="auto">
          <a:xfrm>
            <a:off x="1333500" y="2762729"/>
            <a:ext cx="229362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dirty="0"/>
              <a:t>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Chrome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的开发者工具，测试该页面在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iPad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上的页面效果如图所示。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9622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5"/>
          <p:cNvSpPr>
            <a:spLocks noChangeArrowheads="1"/>
          </p:cNvSpPr>
          <p:nvPr/>
        </p:nvSpPr>
        <p:spPr bwMode="auto">
          <a:xfrm>
            <a:off x="575229" y="2121847"/>
            <a:ext cx="2644222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zh-CN"/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895351" y="2578382"/>
            <a:ext cx="228600" cy="981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572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endParaRPr lang="zh-CN" altLang="en-US" sz="1600" dirty="0"/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782665" y="5137473"/>
            <a:ext cx="5465735" cy="45114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endParaRPr lang="zh-CN" altLang="en-US" sz="1600"/>
          </a:p>
        </p:txBody>
      </p:sp>
      <p:sp>
        <p:nvSpPr>
          <p:cNvPr id="11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项目简介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60388" y="1152135"/>
            <a:ext cx="2387192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dirty="0" smtClean="0">
                <a:solidFill>
                  <a:srgbClr val="0567A2"/>
                </a:solidFill>
              </a:rPr>
              <a:t>项目</a:t>
            </a:r>
            <a:r>
              <a:rPr lang="zh-CN" altLang="zh-CN" sz="2400" b="1" dirty="0">
                <a:solidFill>
                  <a:srgbClr val="0567A2"/>
                </a:solidFill>
              </a:rPr>
              <a:t>功能</a:t>
            </a:r>
            <a:r>
              <a:rPr lang="zh-CN" altLang="zh-CN" sz="2400" b="1" dirty="0" smtClean="0">
                <a:solidFill>
                  <a:srgbClr val="0567A2"/>
                </a:solidFill>
              </a:rPr>
              <a:t>展示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357" y="1018785"/>
            <a:ext cx="3851642" cy="55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右箭头 15"/>
          <p:cNvSpPr/>
          <p:nvPr/>
        </p:nvSpPr>
        <p:spPr>
          <a:xfrm>
            <a:off x="3724275" y="3467100"/>
            <a:ext cx="466725" cy="472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9" y="2350114"/>
            <a:ext cx="2771477" cy="2709566"/>
          </a:xfrm>
          <a:prstGeom prst="rect">
            <a:avLst/>
          </a:prstGeom>
          <a:solidFill>
            <a:schemeClr val="bg2"/>
          </a:solidFill>
          <a:effectLst>
            <a:glow rad="88900">
              <a:schemeClr val="accent1">
                <a:alpha val="20000"/>
              </a:schemeClr>
            </a:glow>
          </a:effectLst>
        </p:spPr>
      </p:pic>
      <p:sp>
        <p:nvSpPr>
          <p:cNvPr id="32" name="内容占位符 2"/>
          <p:cNvSpPr txBox="1">
            <a:spLocks/>
          </p:cNvSpPr>
          <p:nvPr/>
        </p:nvSpPr>
        <p:spPr bwMode="auto">
          <a:xfrm>
            <a:off x="678179" y="2766060"/>
            <a:ext cx="2668527" cy="2095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ct val="20000"/>
              </a:spcBef>
              <a:buNone/>
              <a:defRPr/>
            </a:pPr>
            <a:r>
              <a:rPr lang="zh-CN" altLang="zh-CN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iPad</a:t>
            </a:r>
            <a:r>
              <a:rPr lang="zh-CN" altLang="zh-CN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的页面中，按下鼠标，模拟手指向上滑动屏幕，通过这种方式，可以查看页面下半部分的效果，如图所示。</a:t>
            </a:r>
          </a:p>
          <a:p>
            <a:pPr marL="285750" lvl="1" indent="-2857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endParaRPr lang="zh-CN" alt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4823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5"/>
          <p:cNvSpPr>
            <a:spLocks noChangeArrowheads="1"/>
          </p:cNvSpPr>
          <p:nvPr/>
        </p:nvSpPr>
        <p:spPr bwMode="auto">
          <a:xfrm>
            <a:off x="575229" y="2121847"/>
            <a:ext cx="2644222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zh-CN"/>
          </a:p>
        </p:txBody>
      </p:sp>
      <p:sp>
        <p:nvSpPr>
          <p:cNvPr id="8" name="矩形 7"/>
          <p:cNvSpPr/>
          <p:nvPr/>
        </p:nvSpPr>
        <p:spPr bwMode="auto">
          <a:xfrm>
            <a:off x="575229" y="1862939"/>
            <a:ext cx="7642778" cy="517816"/>
          </a:xfrm>
          <a:prstGeom prst="rect">
            <a:avLst/>
          </a:prstGeom>
          <a:solidFill>
            <a:schemeClr val="bg1">
              <a:alpha val="9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586822" y="1870398"/>
            <a:ext cx="7642777" cy="45114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ct val="20000"/>
              </a:spcBef>
              <a:buNone/>
              <a:defRPr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完成视口的配置。</a:t>
            </a: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782665" y="5137473"/>
            <a:ext cx="5465735" cy="45114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endParaRPr lang="zh-CN" altLang="en-US" sz="1600"/>
          </a:p>
        </p:txBody>
      </p:sp>
      <p:sp>
        <p:nvSpPr>
          <p:cNvPr id="11" name="标题 1"/>
          <p:cNvSpPr>
            <a:spLocks noChangeArrowheads="1"/>
          </p:cNvSpPr>
          <p:nvPr/>
        </p:nvSpPr>
        <p:spPr bwMode="auto">
          <a:xfrm>
            <a:off x="1652631" y="243281"/>
            <a:ext cx="7482980" cy="7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lvl="1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项目简介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60388" y="1152135"/>
            <a:ext cx="2387192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2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dirty="0" smtClean="0">
                <a:solidFill>
                  <a:srgbClr val="0567A2"/>
                </a:solidFill>
              </a:rPr>
              <a:t>项目</a:t>
            </a:r>
            <a:r>
              <a:rPr lang="zh-CN" altLang="zh-CN" sz="2400" b="1" dirty="0">
                <a:solidFill>
                  <a:srgbClr val="0567A2"/>
                </a:solidFill>
              </a:rPr>
              <a:t>功能</a:t>
            </a:r>
            <a:r>
              <a:rPr lang="zh-CN" altLang="zh-CN" sz="2400" b="1" dirty="0" smtClean="0">
                <a:solidFill>
                  <a:srgbClr val="0567A2"/>
                </a:solidFill>
              </a:rPr>
              <a:t>展示</a:t>
            </a:r>
            <a:endParaRPr lang="zh-CN" altLang="zh-CN" sz="2400" b="1" dirty="0">
              <a:solidFill>
                <a:srgbClr val="0567A2"/>
              </a:solidFill>
            </a:endParaRPr>
          </a:p>
        </p:txBody>
      </p:sp>
      <p:pic>
        <p:nvPicPr>
          <p:cNvPr id="4098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75" y="2482633"/>
            <a:ext cx="2131610" cy="3956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52" y="2473107"/>
            <a:ext cx="2091788" cy="3975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098" y="2455675"/>
            <a:ext cx="2102552" cy="398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5811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248f91bacfea274f3deaa7eb8ff53ff943daed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项目简介"/>
  <p:tag name="GENSWF_ADVANCE_TIME" val="0.00"/>
  <p:tag name="ISPRING_SLIDE_INDENT_LEVEL" val="0"/>
  <p:tag name="ISPRING_CUSTOM_TIMING_USED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项目简介"/>
  <p:tag name="GENSWF_ADVANCE_TIME" val="0.00"/>
  <p:tag name="ISPRING_SLIDE_INDENT_LEVEL" val="0"/>
  <p:tag name="ISPRING_CUSTOM_TIMING_USED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项目简介"/>
  <p:tag name="GENSWF_ADVANCE_TIME" val="0.00"/>
  <p:tag name="ISPRING_SLIDE_INDENT_LEVEL" val="0"/>
  <p:tag name="ISPRING_CUSTOM_TIMING_USED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项目简介"/>
  <p:tag name="GENSWF_ADVANCE_TIME" val="0.00"/>
  <p:tag name="ISPRING_SLIDE_INDENT_LEVEL" val="0"/>
  <p:tag name="ISPRING_CUSTOM_TIMING_USED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任务1—index.html页面结构搭建"/>
  <p:tag name="GENSWF_ADVANCE_TIME" val="0.00"/>
  <p:tag name="ISPRING_SLIDE_INDENT_LEVEL" val="0"/>
  <p:tag name="ISPRING_CUSTOM_TIMING_USED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任务1—index.html页面结构搭建"/>
  <p:tag name="GENSWF_ADVANCE_TIME" val="0.00"/>
  <p:tag name="ISPRING_SLIDE_INDENT_LEVEL" val="0"/>
  <p:tag name="ISPRING_CUSTOM_TIMING_USED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任务1—index.html页面结构搭建"/>
  <p:tag name="GENSWF_ADVANCE_TIME" val="0.00"/>
  <p:tag name="ISPRING_SLIDE_INDENT_LEVEL" val="0"/>
  <p:tag name="ISPRING_CUSTOM_TIMING_USED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任务1—index.html页面结构搭建"/>
  <p:tag name="GENSWF_ADVANCE_TIME" val="0.00"/>
  <p:tag name="ISPRING_SLIDE_INDENT_LEVEL" val="0"/>
  <p:tag name="ISPRING_CUSTOM_TIMING_USED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任务2-顶部通栏模块"/>
  <p:tag name="GENSWF_ADVANCE_TIME" val="0.00"/>
  <p:tag name="ISPRING_SLIDE_INDENT_LEVEL" val="0"/>
  <p:tag name="ISPRING_CUSTOM_TIMING_USED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任务2-顶部通栏模块"/>
  <p:tag name="GENSWF_ADVANCE_TIME" val="0.00"/>
  <p:tag name="ISPRING_SLIDE_INDENT_LEVEL" val="0"/>
  <p:tag name="ISPRING_CUSTOM_TIMING_USED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第8章 综合项目—黑马财富"/>
  <p:tag name="GENSWF_ADVANCE_TIME" val="0.00"/>
  <p:tag name="ISPRING_SLIDE_INDENT_LEVEL" val="0"/>
  <p:tag name="ISPRING_CUSTOM_TIMING_USED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任务2-顶部通栏模块"/>
  <p:tag name="GENSWF_ADVANCE_TIME" val="0.00"/>
  <p:tag name="ISPRING_SLIDE_INDENT_LEVEL" val="0"/>
  <p:tag name="ISPRING_CUSTOM_TIMING_USED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任务3-导航栏模块"/>
  <p:tag name="GENSWF_ADVANCE_TIME" val="0.00"/>
  <p:tag name="ISPRING_SLIDE_INDENT_LEVEL" val="0"/>
  <p:tag name="ISPRING_CUSTOM_TIMING_USED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任务3-导航栏模块"/>
  <p:tag name="GENSWF_ADVANCE_TIME" val="0.00"/>
  <p:tag name="ISPRING_SLIDE_INDENT_LEVEL" val="0"/>
  <p:tag name="ISPRING_CUSTOM_TIMING_USED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任务3-导航栏模块"/>
  <p:tag name="GENSWF_ADVANCE_TIME" val="0.00"/>
  <p:tag name="ISPRING_SLIDE_INDENT_LEVEL" val="0"/>
  <p:tag name="ISPRING_CUSTOM_TIMING_USED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任务3-导航栏模块"/>
  <p:tag name="GENSWF_ADVANCE_TIME" val="0.00"/>
  <p:tag name="ISPRING_SLIDE_INDENT_LEVEL" val="0"/>
  <p:tag name="ISPRING_CUSTOM_TIMING_USED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任务4-轮播图模块"/>
  <p:tag name="GENSWF_ADVANCE_TIME" val="0.00"/>
  <p:tag name="ISPRING_SLIDE_INDENT_LEVEL" val="0"/>
  <p:tag name="ISPRING_CUSTOM_TIMING_USED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任务4-轮播图模块"/>
  <p:tag name="GENSWF_ADVANCE_TIME" val="0.00"/>
  <p:tag name="ISPRING_SLIDE_INDENT_LEVEL" val="0"/>
  <p:tag name="ISPRING_CUSTOM_TIMING_USED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任务4-轮播图模块"/>
  <p:tag name="GENSWF_ADVANCE_TIME" val="0.00"/>
  <p:tag name="ISPRING_SLIDE_INDENT_LEVEL" val="0"/>
  <p:tag name="ISPRING_CUSTOM_TIMING_USED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任务4-轮播图模块"/>
  <p:tag name="GENSWF_ADVANCE_TIME" val="0.00"/>
  <p:tag name="ISPRING_SLIDE_INDENT_LEVEL" val="0"/>
  <p:tag name="ISPRING_CUSTOM_TIMING_USED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任务5-信息和预约模块"/>
  <p:tag name="GENSWF_ADVANCE_TIME" val="0.00"/>
  <p:tag name="ISPRING_SLIDE_INDENT_LEVEL" val="0"/>
  <p:tag name="ISPRING_CUSTOM_TIMING_USED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作业点评"/>
  <p:tag name="GENSWF_ADVANCE_TIME" val="0.00"/>
  <p:tag name="ISPRING_SLIDE_INDENT_LEVEL" val="0"/>
  <p:tag name="ISPRING_CUSTOM_TIMING_USED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任务5-信息和预约模块"/>
  <p:tag name="GENSWF_ADVANCE_TIME" val="0.00"/>
  <p:tag name="ISPRING_SLIDE_INDENT_LEVEL" val="0"/>
  <p:tag name="ISPRING_CUSTOM_TIMING_USED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任务5-信息和预约模块"/>
  <p:tag name="GENSWF_ADVANCE_TIME" val="0.00"/>
  <p:tag name="ISPRING_SLIDE_INDENT_LEVEL" val="0"/>
  <p:tag name="ISPRING_CUSTOM_TIMING_USED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任务5-信息和预约模块"/>
  <p:tag name="GENSWF_ADVANCE_TIME" val="0.00"/>
  <p:tag name="ISPRING_SLIDE_INDENT_LEVEL" val="0"/>
  <p:tag name="ISPRING_CUSTOM_TIMING_USED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任务6-产品模块"/>
  <p:tag name="GENSWF_ADVANCE_TIME" val="0.00"/>
  <p:tag name="ISPRING_SLIDE_INDENT_LEVEL" val="0"/>
  <p:tag name="ISPRING_CUSTOM_TIMING_USED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任务6-产品模块"/>
  <p:tag name="GENSWF_ADVANCE_TIME" val="0.00"/>
  <p:tag name="ISPRING_SLIDE_INDENT_LEVEL" val="0"/>
  <p:tag name="ISPRING_CUSTOM_TIMING_USED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任务6-产品模块"/>
  <p:tag name="GENSWF_ADVANCE_TIME" val="0.00"/>
  <p:tag name="ISPRING_SLIDE_INDENT_LEVEL" val="0"/>
  <p:tag name="ISPRING_CUSTOM_TIMING_USED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任务6-产品模块"/>
  <p:tag name="GENSWF_ADVANCE_TIME" val="0.00"/>
  <p:tag name="ISPRING_SLIDE_INDENT_LEVEL" val="0"/>
  <p:tag name="ISPRING_CUSTOM_TIMING_USED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任务7-新闻和合作伙伴模块"/>
  <p:tag name="GENSWF_ADVANCE_TIME" val="0.00"/>
  <p:tag name="ISPRING_SLIDE_INDENT_LEVEL" val="0"/>
  <p:tag name="ISPRING_CUSTOM_TIMING_USED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任务7-新闻和合作伙伴模块"/>
  <p:tag name="GENSWF_ADVANCE_TIME" val="0.00"/>
  <p:tag name="ISPRING_SLIDE_INDENT_LEVEL" val="0"/>
  <p:tag name="ISPRING_CUSTOM_TIMING_USED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任务7-新闻和合作伙伴模块"/>
  <p:tag name="GENSWF_ADVANCE_TIME" val="0.00"/>
  <p:tag name="ISPRING_SLIDE_INDENT_LEVEL" val="0"/>
  <p:tag name="ISPRING_CUSTOM_TIMING_USED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项目简介"/>
  <p:tag name="GENSWF_ADVANCE_TIME" val="0.00"/>
  <p:tag name="ISPRING_SLIDE_INDENT_LEVEL" val="0"/>
  <p:tag name="ISPRING_CUSTOM_TIMING_USED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任务7-新闻和合作伙伴模块"/>
  <p:tag name="GENSWF_ADVANCE_TIME" val="0.00"/>
  <p:tag name="ISPRING_SLIDE_INDENT_LEVEL" val="0"/>
  <p:tag name="ISPRING_CUSTOM_TIMING_USED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课后作业"/>
  <p:tag name="GENSWF_ADVANCE_TIME" val="0.00"/>
  <p:tag name="ISPRING_SLIDE_INDENT_LEVEL" val="0"/>
  <p:tag name="ISPRING_CUSTOM_TIMING_USED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作业点评"/>
  <p:tag name="GENSWF_ADVANCE_TIME" val="0.00"/>
  <p:tag name="ISPRING_SLIDE_INDENT_LEVEL" val="0"/>
  <p:tag name="ISPRING_CUSTOM_TIMING_USED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谢谢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项目简介"/>
  <p:tag name="GENSWF_ADVANCE_TIME" val="0.00"/>
  <p:tag name="ISPRING_SLIDE_INDENT_LEVEL" val="0"/>
  <p:tag name="ISPRING_CUSTOM_TIMING_USED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项目简介"/>
  <p:tag name="GENSWF_ADVANCE_TIME" val="0.00"/>
  <p:tag name="ISPRING_SLIDE_INDENT_LEVEL" val="0"/>
  <p:tag name="ISPRING_CUSTOM_TIMING_USED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项目简介"/>
  <p:tag name="GENSWF_ADVANCE_TIME" val="0.00"/>
  <p:tag name="ISPRING_SLIDE_INDENT_LEVEL" val="0"/>
  <p:tag name="ISPRING_CUSTOM_TIMING_USED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项目简介"/>
  <p:tag name="GENSWF_ADVANCE_TIME" val="0.00"/>
  <p:tag name="ISPRING_SLIDE_INDENT_LEVEL" val="0"/>
  <p:tag name="ISPRING_CUSTOM_TIMING_USED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项目简介"/>
  <p:tag name="GENSWF_ADVANCE_TIME" val="0.00"/>
  <p:tag name="ISPRING_SLIDE_INDENT_LEVEL" val="0"/>
  <p:tag name="ISPRING_CUSTOM_TIMING_USED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波形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波形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5395</TotalTime>
  <Words>3362</Words>
  <Application>Microsoft Office PowerPoint</Application>
  <PresentationFormat>全屏显示(4:3)</PresentationFormat>
  <Paragraphs>254</Paragraphs>
  <Slides>43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4" baseType="lpstr">
      <vt:lpstr>波形</vt:lpstr>
      <vt:lpstr>PowerPoint 演示文稿</vt:lpstr>
      <vt:lpstr>学习目标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lucius</dc:creator>
  <cp:lastModifiedBy>王哲</cp:lastModifiedBy>
  <cp:revision>368</cp:revision>
  <dcterms:created xsi:type="dcterms:W3CDTF">2016-08-25T05:15:17Z</dcterms:created>
  <dcterms:modified xsi:type="dcterms:W3CDTF">2018-01-06T07:04:23Z</dcterms:modified>
</cp:coreProperties>
</file>